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400" r:id="rId58"/>
    <p:sldId id="401" r:id="rId59"/>
    <p:sldId id="402" r:id="rId60"/>
    <p:sldId id="403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411" r:id="rId69"/>
    <p:sldId id="293" r:id="rId70"/>
    <p:sldId id="294" r:id="rId71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73"/>
  </p:normalViewPr>
  <p:slideViewPr>
    <p:cSldViewPr snapToGrid="0">
      <p:cViewPr>
        <p:scale>
          <a:sx n="105" d="100"/>
          <a:sy n="105" d="100"/>
        </p:scale>
        <p:origin x="86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D0F8EDC2-1287-3BE3-057A-CD08352FDE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r="13291"/>
          <a:stretch>
            <a:fillRect/>
          </a:stretch>
        </p:blipFill>
        <p:spPr>
          <a:xfrm>
            <a:off x="4752355" y="-31750"/>
            <a:ext cx="9201705" cy="69215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30FB6C6-1B50-4A2E-A7BC-C28A42F3239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7524750" cy="6858000"/>
          </a:xfrm>
          <a:prstGeom prst="rect">
            <a:avLst/>
          </a:prstGeom>
          <a:solidFill>
            <a:srgbClr val="F6F2E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BB8FA3-6AA4-4196-8BB4-93B40587A936}"/>
              </a:ext>
            </a:extLst>
          </p:cNvPr>
          <p:cNvSpPr>
            <a:spLocks noGrp="1"/>
          </p:cNvSpPr>
          <p:nvPr/>
        </p:nvSpPr>
        <p:spPr>
          <a:xfrm>
            <a:off x="6858000" y="0"/>
            <a:ext cx="904875" cy="6858000"/>
          </a:xfrm>
          <a:prstGeom prst="rect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11242" y="457200"/>
            <a:ext cx="1806466" cy="628650"/>
          </a:xfrm>
          <a:prstGeom prst="rect">
            <a:avLst/>
          </a:prstGeom>
        </p:spPr>
      </p:pic>
      <p:sp>
        <p:nvSpPr>
          <p:cNvPr id="5" name="圓角矩形 4">
            <a:extLst>
              <a:ext uri="{FF2B5EF4-FFF2-40B4-BE49-F238E27FC236}">
                <a16:creationId xmlns:a16="http://schemas.microsoft.com/office/drawing/2014/main" id="{62F7E4CA-2B08-42A1-95DF-8F61F61E786D}"/>
              </a:ext>
            </a:extLst>
          </p:cNvPr>
          <p:cNvSpPr>
            <a:spLocks noGrp="1"/>
          </p:cNvSpPr>
          <p:nvPr/>
        </p:nvSpPr>
        <p:spPr>
          <a:xfrm>
            <a:off x="609600" y="1504950"/>
            <a:ext cx="12573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980D63-73A5-429E-BE83-853E9009C6D5}"/>
              </a:ext>
            </a:extLst>
          </p:cNvPr>
          <p:cNvSpPr>
            <a:spLocks noGrp="1"/>
          </p:cNvSpPr>
          <p:nvPr/>
        </p:nvSpPr>
        <p:spPr>
          <a:xfrm>
            <a:off x="723900" y="1543050"/>
            <a:ext cx="10287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200" b="1">
                <a:solidFill>
                  <a:srgbClr val="EA1D76"/>
                </a:solidFill>
              </a:rPr>
              <a:t>模組二｜主管AI賦能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955F553-214B-4E0F-BB3B-4084B95C38A4}"/>
              </a:ext>
            </a:extLst>
          </p:cNvPr>
          <p:cNvSpPr>
            <a:spLocks noGrp="1"/>
          </p:cNvSpPr>
          <p:nvPr/>
        </p:nvSpPr>
        <p:spPr>
          <a:xfrm>
            <a:off x="609600" y="2038350"/>
            <a:ext cx="5810250" cy="1619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3600" b="1">
                <a:solidFill>
                  <a:srgbClr val="402B56"/>
                </a:solidFill>
              </a:defRPr>
            </a:pPr>
            <a:r>
              <a:rPr sz="3600" b="1">
                <a:solidFill>
                  <a:srgbClr val="402B56"/>
                </a:solidFill>
              </a:rPr>
              <a:t>主管 AI 決策與企劃</a:t>
            </a:r>
          </a:p>
          <a:p>
            <a:pPr algn="l">
              <a:buNone/>
              <a:defRPr sz="3600" b="1">
                <a:solidFill>
                  <a:srgbClr val="402B56"/>
                </a:solidFill>
              </a:defRPr>
            </a:pPr>
            <a:r>
              <a:rPr sz="3600" b="1">
                <a:solidFill>
                  <a:srgbClr val="402B56"/>
                </a:solidFill>
              </a:rPr>
              <a:t>NotebookLM × Work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12884C-F8CF-4528-83AC-11C2170A7B53}"/>
              </a:ext>
            </a:extLst>
          </p:cNvPr>
          <p:cNvSpPr>
            <a:spLocks noGrp="1"/>
          </p:cNvSpPr>
          <p:nvPr/>
        </p:nvSpPr>
        <p:spPr>
          <a:xfrm>
            <a:off x="647700" y="3905250"/>
            <a:ext cx="5334000" cy="838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725" b="0">
                <a:solidFill>
                  <a:srgbClr val="18131E"/>
                </a:solidFill>
              </a:defRPr>
            </a:pPr>
            <a:r>
              <a:rPr sz="2100" b="0">
                <a:solidFill>
                  <a:srgbClr val="18131E"/>
                </a:solidFill>
              </a:rPr>
              <a:t>把分散資料整理成洞察、方案與可執行年度計畫，</a:t>
            </a:r>
          </a:p>
          <a:p>
            <a:pPr algn="l">
              <a:buNone/>
              <a:defRPr sz="1725" b="0">
                <a:solidFill>
                  <a:srgbClr val="18131E"/>
                </a:solidFill>
              </a:defRPr>
            </a:pPr>
            <a:r>
              <a:rPr sz="2100" b="0">
                <a:solidFill>
                  <a:srgbClr val="18131E"/>
                </a:solidFill>
              </a:rPr>
              <a:t>用財務部與營業部案例完成一次主管級決策流程。</a:t>
            </a: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EF3218B3-88FC-4D53-8EAB-C1B16A85ACF2}"/>
              </a:ext>
            </a:extLst>
          </p:cNvPr>
          <p:cNvSpPr>
            <a:spLocks noGrp="1"/>
          </p:cNvSpPr>
          <p:nvPr/>
        </p:nvSpPr>
        <p:spPr>
          <a:xfrm>
            <a:off x="609600" y="5219700"/>
            <a:ext cx="5000625" cy="704850"/>
          </a:xfrm>
          <a:prstGeom prst="roundRect">
            <a:avLst>
              <a:gd name="adj" fmla="val 21622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682C3D-ACD9-4514-9E1D-854CA5E54CCF}"/>
              </a:ext>
            </a:extLst>
          </p:cNvPr>
          <p:cNvSpPr>
            <a:spLocks noGrp="1"/>
          </p:cNvSpPr>
          <p:nvPr/>
        </p:nvSpPr>
        <p:spPr>
          <a:xfrm>
            <a:off x="838200" y="5410200"/>
            <a:ext cx="4552950" cy="3333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3 小時｜資料蒐集 × 年度規劃 × 部門實戰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8C22394-6AF5-4ED4-9667-E4DB5164EAAA}"/>
              </a:ext>
            </a:extLst>
          </p:cNvPr>
          <p:cNvSpPr>
            <a:spLocks noGrp="1"/>
          </p:cNvSpPr>
          <p:nvPr/>
        </p:nvSpPr>
        <p:spPr>
          <a:xfrm>
            <a:off x="609600" y="6248400"/>
            <a:ext cx="53340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825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TAIMALL × AI DECISION WORKSHOP</a:t>
            </a:r>
          </a:p>
        </p:txBody>
      </p:sp>
    </p:spTree>
    <p:extLst>
      <p:ext uri="{BB962C8B-B14F-4D97-AF65-F5344CB8AC3E}">
        <p14:creationId xmlns:p14="http://schemas.microsoft.com/office/powerpoint/2010/main" val="54093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0D181632-1DE7-41F2-9300-18F841BD7C47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15C73F-EBF6-4C66-BE49-C5232F2F5BA6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台茂示範資料包：四類來源缺一不可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006A7D-C2E9-45E6-975C-10751356541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10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6E9083-8623-4239-B329-E479A95C11AF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BACB10-A653-4ED4-AB7F-C07801074524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9144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只有內部報表會看不見競爭；只有市場新聞會失去營運根據。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4A41334F-83C1-422A-AA33-3D6C6422F8A3}"/>
              </a:ext>
            </a:extLst>
          </p:cNvPr>
          <p:cNvSpPr>
            <a:spLocks noGrp="1"/>
          </p:cNvSpPr>
          <p:nvPr/>
        </p:nvSpPr>
        <p:spPr>
          <a:xfrm>
            <a:off x="6096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0F70A95-730B-472C-B96D-3022C0527B9C}"/>
              </a:ext>
            </a:extLst>
          </p:cNvPr>
          <p:cNvSpPr>
            <a:spLocks noGrp="1"/>
          </p:cNvSpPr>
          <p:nvPr/>
        </p:nvSpPr>
        <p:spPr>
          <a:xfrm>
            <a:off x="8001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01｜競品商圈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B047D2-1300-4758-A9F0-21FD54FFDA9C}"/>
              </a:ext>
            </a:extLst>
          </p:cNvPr>
          <p:cNvSpPr>
            <a:spLocks noGrp="1"/>
          </p:cNvSpPr>
          <p:nvPr/>
        </p:nvSpPr>
        <p:spPr>
          <a:xfrm>
            <a:off x="8001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大江二期擴建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免費停車／親子餐飲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華泰價格帶</a:t>
            </a: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33BFD5D8-B329-4C70-919D-F90A978977D4}"/>
              </a:ext>
            </a:extLst>
          </p:cNvPr>
          <p:cNvSpPr>
            <a:spLocks noGrp="1"/>
          </p:cNvSpPr>
          <p:nvPr/>
        </p:nvSpPr>
        <p:spPr>
          <a:xfrm>
            <a:off x="33528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6DD388-76CF-456A-9B24-5D48CE476850}"/>
              </a:ext>
            </a:extLst>
          </p:cNvPr>
          <p:cNvSpPr>
            <a:spLocks noGrp="1"/>
          </p:cNvSpPr>
          <p:nvPr/>
        </p:nvSpPr>
        <p:spPr>
          <a:xfrm>
            <a:off x="35433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02｜營運總覽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2922DE7-2591-4C30-8DA0-2A42FED6A448}"/>
              </a:ext>
            </a:extLst>
          </p:cNvPr>
          <p:cNvSpPr>
            <a:spLocks noGrp="1"/>
          </p:cNvSpPr>
          <p:nvPr/>
        </p:nvSpPr>
        <p:spPr>
          <a:xfrm>
            <a:off x="35433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2025–2026H1 營收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來客／提袋率／客單價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會員與停車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14131F0E-9CAB-402B-9DD7-F53BFF56AE19}"/>
              </a:ext>
            </a:extLst>
          </p:cNvPr>
          <p:cNvSpPr>
            <a:spLocks noGrp="1"/>
          </p:cNvSpPr>
          <p:nvPr/>
        </p:nvSpPr>
        <p:spPr>
          <a:xfrm>
            <a:off x="60960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1E8F706-858F-4389-9D2C-0263E01CB48A}"/>
              </a:ext>
            </a:extLst>
          </p:cNvPr>
          <p:cNvSpPr>
            <a:spLocks noGrp="1"/>
          </p:cNvSpPr>
          <p:nvPr/>
        </p:nvSpPr>
        <p:spPr>
          <a:xfrm>
            <a:off x="62865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03｜年度計畫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B6AE0A-8190-49B1-9B09-4F2A8DBBC621}"/>
              </a:ext>
            </a:extLst>
          </p:cNvPr>
          <p:cNvSpPr>
            <a:spLocks noGrp="1"/>
          </p:cNvSpPr>
          <p:nvPr/>
        </p:nvSpPr>
        <p:spPr>
          <a:xfrm>
            <a:off x="62865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2026 舊版計畫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目標與假設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部門工作項目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77DF533C-3036-4DF4-A01E-3B16C0AFBB54}"/>
              </a:ext>
            </a:extLst>
          </p:cNvPr>
          <p:cNvSpPr>
            <a:spLocks noGrp="1"/>
          </p:cNvSpPr>
          <p:nvPr/>
        </p:nvSpPr>
        <p:spPr>
          <a:xfrm>
            <a:off x="88392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01B5B67-026D-4B4A-BEB2-AC6C5CA9605D}"/>
              </a:ext>
            </a:extLst>
          </p:cNvPr>
          <p:cNvSpPr>
            <a:spLocks noGrp="1"/>
          </p:cNvSpPr>
          <p:nvPr/>
        </p:nvSpPr>
        <p:spPr>
          <a:xfrm>
            <a:off x="90297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04｜會議紀錄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EFA7E24-15CF-4E56-91E5-41EF16D35D6C}"/>
              </a:ext>
            </a:extLst>
          </p:cNvPr>
          <p:cNvSpPr>
            <a:spLocks noGrp="1"/>
          </p:cNvSpPr>
          <p:nvPr/>
        </p:nvSpPr>
        <p:spPr>
          <a:xfrm>
            <a:off x="90297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總經理要求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跨部門爭點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已決議與待辦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EA9A96F2-872B-48C6-ACF4-EEE6FFBEF9C1}"/>
              </a:ext>
            </a:extLst>
          </p:cNvPr>
          <p:cNvSpPr>
            <a:spLocks noGrp="1"/>
          </p:cNvSpPr>
          <p:nvPr/>
        </p:nvSpPr>
        <p:spPr>
          <a:xfrm>
            <a:off x="609600" y="4400550"/>
            <a:ext cx="10972800" cy="1352550"/>
          </a:xfrm>
          <a:prstGeom prst="roundRect">
            <a:avLst>
              <a:gd name="adj" fmla="val 12676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04CB5B0-9CB9-4426-8209-7A42B824511E}"/>
              </a:ext>
            </a:extLst>
          </p:cNvPr>
          <p:cNvSpPr>
            <a:spLocks noGrp="1"/>
          </p:cNvSpPr>
          <p:nvPr/>
        </p:nvSpPr>
        <p:spPr>
          <a:xfrm>
            <a:off x="838200" y="4619625"/>
            <a:ext cx="10477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資料檢核</a:t>
            </a: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1D0097E5-93DE-4698-B6D3-27F4632C4C26}"/>
              </a:ext>
            </a:extLst>
          </p:cNvPr>
          <p:cNvSpPr>
            <a:spLocks noGrp="1"/>
          </p:cNvSpPr>
          <p:nvPr/>
        </p:nvSpPr>
        <p:spPr>
          <a:xfrm>
            <a:off x="2076450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248AF8E-04F8-460F-A1B7-52FB899692AC}"/>
              </a:ext>
            </a:extLst>
          </p:cNvPr>
          <p:cNvSpPr>
            <a:spLocks noGrp="1"/>
          </p:cNvSpPr>
          <p:nvPr/>
        </p:nvSpPr>
        <p:spPr>
          <a:xfrm>
            <a:off x="2076450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10F7EF3-63BC-42E9-9FEF-F6B38C474F67}"/>
              </a:ext>
            </a:extLst>
          </p:cNvPr>
          <p:cNvSpPr>
            <a:spLocks noGrp="1"/>
          </p:cNvSpPr>
          <p:nvPr/>
        </p:nvSpPr>
        <p:spPr>
          <a:xfrm>
            <a:off x="1885950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時間範圍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4607CC53-8BA3-449F-AFF9-58773D3A7A8C}"/>
              </a:ext>
            </a:extLst>
          </p:cNvPr>
          <p:cNvSpPr>
            <a:spLocks noGrp="1"/>
          </p:cNvSpPr>
          <p:nvPr/>
        </p:nvSpPr>
        <p:spPr>
          <a:xfrm>
            <a:off x="3838575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B36C6AB-82F6-4E3C-8DF1-2BFB98A33E3E}"/>
              </a:ext>
            </a:extLst>
          </p:cNvPr>
          <p:cNvSpPr>
            <a:spLocks noGrp="1"/>
          </p:cNvSpPr>
          <p:nvPr/>
        </p:nvSpPr>
        <p:spPr>
          <a:xfrm>
            <a:off x="3838575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64AA32A-5C31-4B3B-84EB-F7679192F6AA}"/>
              </a:ext>
            </a:extLst>
          </p:cNvPr>
          <p:cNvSpPr>
            <a:spLocks noGrp="1"/>
          </p:cNvSpPr>
          <p:nvPr/>
        </p:nvSpPr>
        <p:spPr>
          <a:xfrm>
            <a:off x="3648075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指標口徑</a:t>
            </a: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3B283B22-F2A5-4EF1-B061-E3B0E4660452}"/>
              </a:ext>
            </a:extLst>
          </p:cNvPr>
          <p:cNvSpPr>
            <a:spLocks noGrp="1"/>
          </p:cNvSpPr>
          <p:nvPr/>
        </p:nvSpPr>
        <p:spPr>
          <a:xfrm>
            <a:off x="5600700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C0C8467-9B1C-4434-ABA4-CEBA6CE4C498}"/>
              </a:ext>
            </a:extLst>
          </p:cNvPr>
          <p:cNvSpPr>
            <a:spLocks noGrp="1"/>
          </p:cNvSpPr>
          <p:nvPr/>
        </p:nvSpPr>
        <p:spPr>
          <a:xfrm>
            <a:off x="5600700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7C1674-8D02-40A1-9844-646E262C3571}"/>
              </a:ext>
            </a:extLst>
          </p:cNvPr>
          <p:cNvSpPr>
            <a:spLocks noGrp="1"/>
          </p:cNvSpPr>
          <p:nvPr/>
        </p:nvSpPr>
        <p:spPr>
          <a:xfrm>
            <a:off x="5410200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版本來源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3A05BBFB-8DFB-4197-AB79-C467DBA82B18}"/>
              </a:ext>
            </a:extLst>
          </p:cNvPr>
          <p:cNvSpPr>
            <a:spLocks noGrp="1"/>
          </p:cNvSpPr>
          <p:nvPr/>
        </p:nvSpPr>
        <p:spPr>
          <a:xfrm>
            <a:off x="7362825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CB89CBA-53DE-4401-BEF8-E88FFC0632E8}"/>
              </a:ext>
            </a:extLst>
          </p:cNvPr>
          <p:cNvSpPr>
            <a:spLocks noGrp="1"/>
          </p:cNvSpPr>
          <p:nvPr/>
        </p:nvSpPr>
        <p:spPr>
          <a:xfrm>
            <a:off x="7362825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5FCEE18-6B8F-4FE5-9DD9-68D1D5C60461}"/>
              </a:ext>
            </a:extLst>
          </p:cNvPr>
          <p:cNvSpPr>
            <a:spLocks noGrp="1"/>
          </p:cNvSpPr>
          <p:nvPr/>
        </p:nvSpPr>
        <p:spPr>
          <a:xfrm>
            <a:off x="7172325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權限範圍</a:t>
            </a: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8313C3BD-6A33-4803-88F4-C703FAFFC4A5}"/>
              </a:ext>
            </a:extLst>
          </p:cNvPr>
          <p:cNvSpPr>
            <a:spLocks noGrp="1"/>
          </p:cNvSpPr>
          <p:nvPr/>
        </p:nvSpPr>
        <p:spPr>
          <a:xfrm>
            <a:off x="9124950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E1C3E3F-8F2A-4AE6-9D20-7DD261205DA3}"/>
              </a:ext>
            </a:extLst>
          </p:cNvPr>
          <p:cNvSpPr>
            <a:spLocks noGrp="1"/>
          </p:cNvSpPr>
          <p:nvPr/>
        </p:nvSpPr>
        <p:spPr>
          <a:xfrm>
            <a:off x="9124950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41E61FC-1851-4CED-8941-0A9963450B8C}"/>
              </a:ext>
            </a:extLst>
          </p:cNvPr>
          <p:cNvSpPr>
            <a:spLocks noGrp="1"/>
          </p:cNvSpPr>
          <p:nvPr/>
        </p:nvSpPr>
        <p:spPr>
          <a:xfrm>
            <a:off x="8934450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缺口清單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9211551-809D-4519-B997-128A5097A410}"/>
              </a:ext>
            </a:extLst>
          </p:cNvPr>
          <p:cNvSpPr>
            <a:spLocks noGrp="1"/>
          </p:cNvSpPr>
          <p:nvPr/>
        </p:nvSpPr>
        <p:spPr>
          <a:xfrm>
            <a:off x="838200" y="5514975"/>
            <a:ext cx="9048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825" b="0">
                <a:solidFill>
                  <a:srgbClr val="D8CDDF"/>
                </a:solidFill>
              </a:defRPr>
            </a:pPr>
            <a:r>
              <a:rPr sz="1350" b="0">
                <a:solidFill>
                  <a:srgbClr val="D8CDDF"/>
                </a:solidFill>
              </a:rPr>
              <a:t>原則：先問「這個決策還缺什麼資料？」再問「AI 的答案是什麼？」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856BEC0-09F5-49C5-906F-67C64D30DBC3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AA0547D5-1313-4DD8-A7C8-CB9B4E23DB11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9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BC309C93-AC8C-49A6-9BB3-B9F9D7858BAE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B3A8DDE-8411-4A38-BA46-26C97FB9047B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先治理資料，才有資格談 AI 決策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A9DFD97-D0DE-40D0-B12C-EAD69EB149B9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11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94C1B8-94A0-431E-BC62-FCF8AF54E01F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B855C5C9-669D-4F7A-8077-582507C23038}"/>
              </a:ext>
            </a:extLst>
          </p:cNvPr>
          <p:cNvSpPr>
            <a:spLocks noGrp="1"/>
          </p:cNvSpPr>
          <p:nvPr/>
        </p:nvSpPr>
        <p:spPr>
          <a:xfrm>
            <a:off x="609600" y="17145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9BF9692-D53C-403C-81F5-8C8629E67805}"/>
              </a:ext>
            </a:extLst>
          </p:cNvPr>
          <p:cNvSpPr>
            <a:spLocks noGrp="1"/>
          </p:cNvSpPr>
          <p:nvPr/>
        </p:nvSpPr>
        <p:spPr>
          <a:xfrm>
            <a:off x="819150" y="19240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0A89DA-1F9A-4207-AD5F-092742C926E9}"/>
              </a:ext>
            </a:extLst>
          </p:cNvPr>
          <p:cNvSpPr>
            <a:spLocks noGrp="1"/>
          </p:cNvSpPr>
          <p:nvPr/>
        </p:nvSpPr>
        <p:spPr>
          <a:xfrm>
            <a:off x="819150" y="19526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1FA07B-2BE0-407D-9310-4E7FD26129E4}"/>
              </a:ext>
            </a:extLst>
          </p:cNvPr>
          <p:cNvSpPr>
            <a:spLocks noGrp="1"/>
          </p:cNvSpPr>
          <p:nvPr/>
        </p:nvSpPr>
        <p:spPr>
          <a:xfrm>
            <a:off x="1238250" y="19050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權限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AAEFEE-3DEA-4A45-9FB2-3CCAF81017B0}"/>
              </a:ext>
            </a:extLst>
          </p:cNvPr>
          <p:cNvSpPr>
            <a:spLocks noGrp="1"/>
          </p:cNvSpPr>
          <p:nvPr/>
        </p:nvSpPr>
        <p:spPr>
          <a:xfrm>
            <a:off x="819150" y="24003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只匯入有業務需要且獲授權的文件；共用 Notebook 依組別控管。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8924DF24-9990-4F94-9BB7-D0AFD5F8BD8F}"/>
              </a:ext>
            </a:extLst>
          </p:cNvPr>
          <p:cNvSpPr>
            <a:spLocks noGrp="1"/>
          </p:cNvSpPr>
          <p:nvPr/>
        </p:nvSpPr>
        <p:spPr>
          <a:xfrm>
            <a:off x="6096000" y="17145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393E6AB-01F3-4EC0-AF95-EE261280FD3B}"/>
              </a:ext>
            </a:extLst>
          </p:cNvPr>
          <p:cNvSpPr>
            <a:spLocks noGrp="1"/>
          </p:cNvSpPr>
          <p:nvPr/>
        </p:nvSpPr>
        <p:spPr>
          <a:xfrm>
            <a:off x="6305550" y="1924050"/>
            <a:ext cx="304800" cy="304800"/>
          </a:xfrm>
          <a:prstGeom prst="ellipse">
            <a:avLst/>
          </a:prstGeom>
          <a:solidFill>
            <a:srgbClr val="D96C3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3DAC62-32B6-45DA-A023-0A784F7FD19A}"/>
              </a:ext>
            </a:extLst>
          </p:cNvPr>
          <p:cNvSpPr>
            <a:spLocks noGrp="1"/>
          </p:cNvSpPr>
          <p:nvPr/>
        </p:nvSpPr>
        <p:spPr>
          <a:xfrm>
            <a:off x="6305550" y="19526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EE325F-B4D7-4A62-A16D-79E1BC7462D9}"/>
              </a:ext>
            </a:extLst>
          </p:cNvPr>
          <p:cNvSpPr>
            <a:spLocks noGrp="1"/>
          </p:cNvSpPr>
          <p:nvPr/>
        </p:nvSpPr>
        <p:spPr>
          <a:xfrm>
            <a:off x="6724650" y="19050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敏感資料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DB0D65-84F3-4388-8D6F-19D44966E7F0}"/>
              </a:ext>
            </a:extLst>
          </p:cNvPr>
          <p:cNvSpPr>
            <a:spLocks noGrp="1"/>
          </p:cNvSpPr>
          <p:nvPr/>
        </p:nvSpPr>
        <p:spPr>
          <a:xfrm>
            <a:off x="6305550" y="24003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租約、個資、未公開財務先去識別；課堂一律使用模擬資料。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1DD1909B-F2C7-4C58-9355-A4032A8E34F8}"/>
              </a:ext>
            </a:extLst>
          </p:cNvPr>
          <p:cNvSpPr>
            <a:spLocks noGrp="1"/>
          </p:cNvSpPr>
          <p:nvPr/>
        </p:nvSpPr>
        <p:spPr>
          <a:xfrm>
            <a:off x="609600" y="33909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AEA9B348-23A0-4E2B-BEBF-809E8A6ACA9E}"/>
              </a:ext>
            </a:extLst>
          </p:cNvPr>
          <p:cNvSpPr>
            <a:spLocks noGrp="1"/>
          </p:cNvSpPr>
          <p:nvPr/>
        </p:nvSpPr>
        <p:spPr>
          <a:xfrm>
            <a:off x="819150" y="36004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F0FC17-BC92-48DE-8E51-6B07DA215128}"/>
              </a:ext>
            </a:extLst>
          </p:cNvPr>
          <p:cNvSpPr>
            <a:spLocks noGrp="1"/>
          </p:cNvSpPr>
          <p:nvPr/>
        </p:nvSpPr>
        <p:spPr>
          <a:xfrm>
            <a:off x="819150" y="36290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44D17E2-C2E8-439A-ABEF-617B31590080}"/>
              </a:ext>
            </a:extLst>
          </p:cNvPr>
          <p:cNvSpPr>
            <a:spLocks noGrp="1"/>
          </p:cNvSpPr>
          <p:nvPr/>
        </p:nvSpPr>
        <p:spPr>
          <a:xfrm>
            <a:off x="1238250" y="35814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版本口徑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D82B47B-7313-405E-A9EC-005AB1528BA8}"/>
              </a:ext>
            </a:extLst>
          </p:cNvPr>
          <p:cNvSpPr>
            <a:spLocks noGrp="1"/>
          </p:cNvSpPr>
          <p:nvPr/>
        </p:nvSpPr>
        <p:spPr>
          <a:xfrm>
            <a:off x="819150" y="40767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同一 KPI 標示期間、單位、算法與來源；不混用舊檔。</a:t>
            </a:r>
          </a:p>
        </p:txBody>
      </p: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B6653B07-E918-4D68-9C82-93AAB53CF42C}"/>
              </a:ext>
            </a:extLst>
          </p:cNvPr>
          <p:cNvSpPr>
            <a:spLocks noGrp="1"/>
          </p:cNvSpPr>
          <p:nvPr/>
        </p:nvSpPr>
        <p:spPr>
          <a:xfrm>
            <a:off x="6096000" y="33909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470C08B-0DCF-40BC-B49F-C00E36148EE7}"/>
              </a:ext>
            </a:extLst>
          </p:cNvPr>
          <p:cNvSpPr>
            <a:spLocks noGrp="1"/>
          </p:cNvSpPr>
          <p:nvPr/>
        </p:nvSpPr>
        <p:spPr>
          <a:xfrm>
            <a:off x="6305550" y="36004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AC9EF55-FEB4-4849-8DBC-040F8E08C083}"/>
              </a:ext>
            </a:extLst>
          </p:cNvPr>
          <p:cNvSpPr>
            <a:spLocks noGrp="1"/>
          </p:cNvSpPr>
          <p:nvPr/>
        </p:nvSpPr>
        <p:spPr>
          <a:xfrm>
            <a:off x="6305550" y="36290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1D892E5-E686-456B-94AE-3E255C3FC087}"/>
              </a:ext>
            </a:extLst>
          </p:cNvPr>
          <p:cNvSpPr>
            <a:spLocks noGrp="1"/>
          </p:cNvSpPr>
          <p:nvPr/>
        </p:nvSpPr>
        <p:spPr>
          <a:xfrm>
            <a:off x="6724650" y="35814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人工覆核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DBE5D3B-DDC5-4E7C-91E8-17BFE7258473}"/>
              </a:ext>
            </a:extLst>
          </p:cNvPr>
          <p:cNvSpPr>
            <a:spLocks noGrp="1"/>
          </p:cNvSpPr>
          <p:nvPr/>
        </p:nvSpPr>
        <p:spPr>
          <a:xfrm>
            <a:off x="6305550" y="40767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關鍵數字由財務或資料 Owner 複核；策略由主管最後簽核。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0D387C9F-CEE6-465D-84C8-A3F9AA5DAA57}"/>
              </a:ext>
            </a:extLst>
          </p:cNvPr>
          <p:cNvSpPr>
            <a:spLocks noGrp="1"/>
          </p:cNvSpPr>
          <p:nvPr/>
        </p:nvSpPr>
        <p:spPr>
          <a:xfrm>
            <a:off x="609600" y="5276850"/>
            <a:ext cx="10972800" cy="819150"/>
          </a:xfrm>
          <a:prstGeom prst="roundRect">
            <a:avLst>
              <a:gd name="adj" fmla="val 20930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EBD7465-756E-4321-B623-07CE1130B51C}"/>
              </a:ext>
            </a:extLst>
          </p:cNvPr>
          <p:cNvSpPr>
            <a:spLocks noGrp="1"/>
          </p:cNvSpPr>
          <p:nvPr/>
        </p:nvSpPr>
        <p:spPr>
          <a:xfrm>
            <a:off x="838200" y="5476875"/>
            <a:ext cx="1428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主管最低要求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960C1F8-343C-4E88-AF02-FB02DF16C0D1}"/>
              </a:ext>
            </a:extLst>
          </p:cNvPr>
          <p:cNvSpPr>
            <a:spLocks noGrp="1"/>
          </p:cNvSpPr>
          <p:nvPr/>
        </p:nvSpPr>
        <p:spPr>
          <a:xfrm>
            <a:off x="2343150" y="5429250"/>
            <a:ext cx="8858250" cy="4286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答案必須同時具備：引用、數字、推論標示、資料不足聲明。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146B536-9A21-4832-96AD-68746F913A7B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057F9753-DA1B-4D71-A7D7-A0FC8378AAF9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07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C0965E71-E074-4F7E-A525-DD79AB8A5166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0016AE-84C6-4603-9D7F-29E694462232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不要先摘要：先讓 NotebookLM 建立五問框架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9F65C2-A687-47D3-89A3-036F81DF839E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12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AFAFC6-8971-4A21-85D1-D4288DFD3461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162194-5061-4492-B824-43A3AAA6EE8D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93345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五個問題要涵蓋成果、驅動因子、結構變化、風險與決策。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B37586E2-8AA9-4A04-A1C8-6B1F11688AC6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F11E36-C4AD-44A3-8864-E6205CD35A2D}"/>
              </a:ext>
            </a:extLst>
          </p:cNvPr>
          <p:cNvSpPr>
            <a:spLocks noGrp="1"/>
          </p:cNvSpPr>
          <p:nvPr/>
        </p:nvSpPr>
        <p:spPr>
          <a:xfrm>
            <a:off x="7429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業績／進度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6FFC507-28E5-4D3D-8BDD-502A985CAF7B}"/>
              </a:ext>
            </a:extLst>
          </p:cNvPr>
          <p:cNvSpPr>
            <a:spLocks noGrp="1"/>
          </p:cNvSpPr>
          <p:nvPr/>
        </p:nvSpPr>
        <p:spPr>
          <a:xfrm>
            <a:off x="33528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25C2D8-2E62-446D-865A-B1A8ECEE0E0F}"/>
              </a:ext>
            </a:extLst>
          </p:cNvPr>
          <p:cNvSpPr>
            <a:spLocks noGrp="1"/>
          </p:cNvSpPr>
          <p:nvPr/>
        </p:nvSpPr>
        <p:spPr>
          <a:xfrm>
            <a:off x="34861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客流／轉換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D02B421C-D89C-474A-A27F-976F257B26B0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A7217A-AE65-46BB-8224-43ACAFF17C22}"/>
              </a:ext>
            </a:extLst>
          </p:cNvPr>
          <p:cNvSpPr>
            <a:spLocks noGrp="1"/>
          </p:cNvSpPr>
          <p:nvPr/>
        </p:nvSpPr>
        <p:spPr>
          <a:xfrm>
            <a:off x="62293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成本／效率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C37CD76-0D1C-42FB-9548-1A228FA71015}"/>
              </a:ext>
            </a:extLst>
          </p:cNvPr>
          <p:cNvSpPr>
            <a:spLocks noGrp="1"/>
          </p:cNvSpPr>
          <p:nvPr/>
        </p:nvSpPr>
        <p:spPr>
          <a:xfrm>
            <a:off x="88392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AA6494-607E-4E6E-A961-53274FC29976}"/>
              </a:ext>
            </a:extLst>
          </p:cNvPr>
          <p:cNvSpPr>
            <a:spLocks noGrp="1"/>
          </p:cNvSpPr>
          <p:nvPr/>
        </p:nvSpPr>
        <p:spPr>
          <a:xfrm>
            <a:off x="89725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競品／客群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82C9C0-BBBD-4815-AF51-A149F4BC42A1}"/>
              </a:ext>
            </a:extLst>
          </p:cNvPr>
          <p:cNvSpPr>
            <a:spLocks noGrp="1"/>
          </p:cNvSpPr>
          <p:nvPr/>
        </p:nvSpPr>
        <p:spPr>
          <a:xfrm>
            <a:off x="609600" y="2895600"/>
            <a:ext cx="1143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本期 vs 目標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41D6DD18-18CC-49C4-BAE3-B6A49B640C26}"/>
              </a:ext>
            </a:extLst>
          </p:cNvPr>
          <p:cNvSpPr>
            <a:spLocks noGrp="1"/>
          </p:cNvSpPr>
          <p:nvPr/>
        </p:nvSpPr>
        <p:spPr>
          <a:xfrm>
            <a:off x="6096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1750D79-3147-4B2C-9624-5BEBDE683A9A}"/>
              </a:ext>
            </a:extLst>
          </p:cNvPr>
          <p:cNvSpPr>
            <a:spLocks noGrp="1"/>
          </p:cNvSpPr>
          <p:nvPr/>
        </p:nvSpPr>
        <p:spPr>
          <a:xfrm>
            <a:off x="7239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本期 vs 去年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70C46B82-8DB8-4D8A-9234-FCEF6CCE0555}"/>
              </a:ext>
            </a:extLst>
          </p:cNvPr>
          <p:cNvSpPr>
            <a:spLocks noGrp="1"/>
          </p:cNvSpPr>
          <p:nvPr/>
        </p:nvSpPr>
        <p:spPr>
          <a:xfrm>
            <a:off x="33528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5F96B48-30F3-4E4B-81EE-BEFA741705CD}"/>
              </a:ext>
            </a:extLst>
          </p:cNvPr>
          <p:cNvSpPr>
            <a:spLocks noGrp="1"/>
          </p:cNvSpPr>
          <p:nvPr/>
        </p:nvSpPr>
        <p:spPr>
          <a:xfrm>
            <a:off x="34671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累計 vs 全年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id="{7982C877-C118-400E-8D5A-430252749986}"/>
              </a:ext>
            </a:extLst>
          </p:cNvPr>
          <p:cNvSpPr>
            <a:spLocks noGrp="1"/>
          </p:cNvSpPr>
          <p:nvPr/>
        </p:nvSpPr>
        <p:spPr>
          <a:xfrm>
            <a:off x="60960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453DBBC-79B1-4BF0-A87A-1888AF4E9D5D}"/>
              </a:ext>
            </a:extLst>
          </p:cNvPr>
          <p:cNvSpPr>
            <a:spLocks noGrp="1"/>
          </p:cNvSpPr>
          <p:nvPr/>
        </p:nvSpPr>
        <p:spPr>
          <a:xfrm>
            <a:off x="62103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內部 vs 外部</a:t>
            </a:r>
          </a:p>
        </p:txBody>
      </p: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288CB829-B165-4700-89CE-21B864707F37}"/>
              </a:ext>
            </a:extLst>
          </p:cNvPr>
          <p:cNvSpPr>
            <a:spLocks noGrp="1"/>
          </p:cNvSpPr>
          <p:nvPr/>
        </p:nvSpPr>
        <p:spPr>
          <a:xfrm>
            <a:off x="88392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198CA43-83C5-4A1E-9959-CCDECAF39E27}"/>
              </a:ext>
            </a:extLst>
          </p:cNvPr>
          <p:cNvSpPr>
            <a:spLocks noGrp="1"/>
          </p:cNvSpPr>
          <p:nvPr/>
        </p:nvSpPr>
        <p:spPr>
          <a:xfrm>
            <a:off x="89535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主張 vs 證據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E2DFFEA2-55A6-4B03-89F9-A9C1EE6C5777}"/>
              </a:ext>
            </a:extLst>
          </p:cNvPr>
          <p:cNvSpPr>
            <a:spLocks noGrp="1"/>
          </p:cNvSpPr>
          <p:nvPr/>
        </p:nvSpPr>
        <p:spPr>
          <a:xfrm>
            <a:off x="609600" y="3924300"/>
            <a:ext cx="10972800" cy="1847850"/>
          </a:xfrm>
          <a:prstGeom prst="roundRect">
            <a:avLst>
              <a:gd name="adj" fmla="val 9278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2F132AD-1311-47E9-B78A-905DED565E1E}"/>
              </a:ext>
            </a:extLst>
          </p:cNvPr>
          <p:cNvSpPr>
            <a:spLocks noGrp="1"/>
          </p:cNvSpPr>
          <p:nvPr/>
        </p:nvSpPr>
        <p:spPr>
          <a:xfrm>
            <a:off x="838200" y="4133850"/>
            <a:ext cx="49530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每一問都要完成 5 件事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225CEB4A-ED26-4E1C-9B62-68769487F3E6}"/>
              </a:ext>
            </a:extLst>
          </p:cNvPr>
          <p:cNvSpPr>
            <a:spLocks noGrp="1"/>
          </p:cNvSpPr>
          <p:nvPr/>
        </p:nvSpPr>
        <p:spPr>
          <a:xfrm>
            <a:off x="8763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56B02E9-B722-423A-83CA-A637E289EA5A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74A379F-92CA-42EB-AA75-5176AF841694}"/>
              </a:ext>
            </a:extLst>
          </p:cNvPr>
          <p:cNvSpPr>
            <a:spLocks noGrp="1"/>
          </p:cNvSpPr>
          <p:nvPr/>
        </p:nvSpPr>
        <p:spPr>
          <a:xfrm>
            <a:off x="4476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發生什麼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18D02E46-6E4F-4411-850E-96E8662F243C}"/>
              </a:ext>
            </a:extLst>
          </p:cNvPr>
          <p:cNvSpPr>
            <a:spLocks noGrp="1"/>
          </p:cNvSpPr>
          <p:nvPr/>
        </p:nvSpPr>
        <p:spPr>
          <a:xfrm>
            <a:off x="295275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7154B99-5816-429A-B944-25EF95A32AD8}"/>
              </a:ext>
            </a:extLst>
          </p:cNvPr>
          <p:cNvSpPr>
            <a:spLocks noGrp="1"/>
          </p:cNvSpPr>
          <p:nvPr/>
        </p:nvSpPr>
        <p:spPr>
          <a:xfrm>
            <a:off x="295275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2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A93EDC1-264B-408D-A870-D299CB2435D9}"/>
              </a:ext>
            </a:extLst>
          </p:cNvPr>
          <p:cNvSpPr>
            <a:spLocks noGrp="1"/>
          </p:cNvSpPr>
          <p:nvPr/>
        </p:nvSpPr>
        <p:spPr>
          <a:xfrm>
            <a:off x="252412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證據在哪</a:t>
            </a: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7DE245B9-0534-4A15-95CD-21A806E93C3D}"/>
              </a:ext>
            </a:extLst>
          </p:cNvPr>
          <p:cNvSpPr>
            <a:spLocks noGrp="1"/>
          </p:cNvSpPr>
          <p:nvPr/>
        </p:nvSpPr>
        <p:spPr>
          <a:xfrm>
            <a:off x="50292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27093FD-3CCA-4CE5-AA25-602AF84FF5FB}"/>
              </a:ext>
            </a:extLst>
          </p:cNvPr>
          <p:cNvSpPr>
            <a:spLocks noGrp="1"/>
          </p:cNvSpPr>
          <p:nvPr/>
        </p:nvSpPr>
        <p:spPr>
          <a:xfrm>
            <a:off x="50292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3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01B56D6-169C-4CD4-9059-D92308227307}"/>
              </a:ext>
            </a:extLst>
          </p:cNvPr>
          <p:cNvSpPr>
            <a:spLocks noGrp="1"/>
          </p:cNvSpPr>
          <p:nvPr/>
        </p:nvSpPr>
        <p:spPr>
          <a:xfrm>
            <a:off x="46005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為何發生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3668304A-77A9-4FED-A1D6-571FDCB1B10F}"/>
              </a:ext>
            </a:extLst>
          </p:cNvPr>
          <p:cNvSpPr>
            <a:spLocks noGrp="1"/>
          </p:cNvSpPr>
          <p:nvPr/>
        </p:nvSpPr>
        <p:spPr>
          <a:xfrm>
            <a:off x="7105650" y="4724400"/>
            <a:ext cx="438150" cy="4381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D484AF8-9D59-447C-8A96-2910027A9B07}"/>
              </a:ext>
            </a:extLst>
          </p:cNvPr>
          <p:cNvSpPr>
            <a:spLocks noGrp="1"/>
          </p:cNvSpPr>
          <p:nvPr/>
        </p:nvSpPr>
        <p:spPr>
          <a:xfrm>
            <a:off x="710565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5541DE4-FD5F-4030-8CFF-41F2BB9319A3}"/>
              </a:ext>
            </a:extLst>
          </p:cNvPr>
          <p:cNvSpPr>
            <a:spLocks noGrp="1"/>
          </p:cNvSpPr>
          <p:nvPr/>
        </p:nvSpPr>
        <p:spPr>
          <a:xfrm>
            <a:off x="667702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影響哪個決策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80A51991-51F7-4359-9135-31B3A3675DAF}"/>
              </a:ext>
            </a:extLst>
          </p:cNvPr>
          <p:cNvSpPr>
            <a:spLocks noGrp="1"/>
          </p:cNvSpPr>
          <p:nvPr/>
        </p:nvSpPr>
        <p:spPr>
          <a:xfrm>
            <a:off x="91821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DA865AB-6AFC-467B-805C-A2EF1FA46F2E}"/>
              </a:ext>
            </a:extLst>
          </p:cNvPr>
          <p:cNvSpPr>
            <a:spLocks noGrp="1"/>
          </p:cNvSpPr>
          <p:nvPr/>
        </p:nvSpPr>
        <p:spPr>
          <a:xfrm>
            <a:off x="91821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FCEDE20-633C-49AC-9682-23CC1DF1A098}"/>
              </a:ext>
            </a:extLst>
          </p:cNvPr>
          <p:cNvSpPr>
            <a:spLocks noGrp="1"/>
          </p:cNvSpPr>
          <p:nvPr/>
        </p:nvSpPr>
        <p:spPr>
          <a:xfrm>
            <a:off x="87534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還缺什麼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397D871-CFDE-4F06-A9DB-2C29D93A27B6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A8029864-1A66-4E2F-AD4A-9EB8490CC52E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04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NotebookLM 洞察 Prompt：把資料變成決策證據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13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你是購物中心營運策略顧問，只依已勾選來源作答：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找出 3 個過去年度報告不會寫出的洞察，附來源與數字。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指出一個異常值或趨勢轉折，標出開始時間。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找出兩份來源間的矛盾，說明可能是口徑或假設問題。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說明每個洞察會改變哪個管理決策。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資料不足請寫「來源未提及」，不要自行補數字。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追問 01｜找反證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哪一條洞察最可能是錯的？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需要補哪份資料才能驗證？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追問 02｜逼近拍板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如果本週只能做一件事，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要先查證、加碼還是止血？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還缺哪一份資料。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5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示範答案：三份資料交叉後，問題才浮出來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14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同一組來源，可以挖出比「營收變差」更有決策價值的結論。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年度缺口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2026H1 只達全年目標 43.7%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YoY +3.5%，低於目標 +7.9%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競爭轉折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2026-03 營收首度 YoY -2.4%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對應大江擴建消息後約 4 個月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結構亮點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B2 運動戶外坪效 2026-03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開始反超精品美妝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資源警訊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營益率年減 1.7 個百分點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維修費 YoY +36.8%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洞察不是句點：下一步要把每一條轉成假設、選項與決策問題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4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實作一｜15 分鐘挖出 3 條部門洞察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15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0–3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選題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從部門資料選一個今年最需要解決的決策問題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提醒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一個問題，不要同時做整份年報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3–11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提問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貼洞察 Prompt，追問異常、轉折、矛盾與反證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提醒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每條必須附來源與具體數字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11–15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整理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寫成「事實 → 意涵 → 決策」三句式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交付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每組 3 條洞察，選最強一條分享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08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BC309C93-AC8C-49A6-9BB3-B9F9D7858BAE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B3A8DDE-8411-4A38-BA46-26C97FB9047B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洞察合格線：四關全過才進年度規劃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A9DFD97-D0DE-40D0-B12C-EAD69EB149B9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16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94C1B8-94A0-431E-BC62-FCF8AF54E01F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B855C5C9-669D-4F7A-8077-582507C23038}"/>
              </a:ext>
            </a:extLst>
          </p:cNvPr>
          <p:cNvSpPr>
            <a:spLocks noGrp="1"/>
          </p:cNvSpPr>
          <p:nvPr/>
        </p:nvSpPr>
        <p:spPr>
          <a:xfrm>
            <a:off x="609600" y="17145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9BF9692-D53C-403C-81F5-8C8629E67805}"/>
              </a:ext>
            </a:extLst>
          </p:cNvPr>
          <p:cNvSpPr>
            <a:spLocks noGrp="1"/>
          </p:cNvSpPr>
          <p:nvPr/>
        </p:nvSpPr>
        <p:spPr>
          <a:xfrm>
            <a:off x="819150" y="19240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0A89DA-1F9A-4207-AD5F-092742C926E9}"/>
              </a:ext>
            </a:extLst>
          </p:cNvPr>
          <p:cNvSpPr>
            <a:spLocks noGrp="1"/>
          </p:cNvSpPr>
          <p:nvPr/>
        </p:nvSpPr>
        <p:spPr>
          <a:xfrm>
            <a:off x="819150" y="19526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1FA07B-2BE0-407D-9310-4E7FD26129E4}"/>
              </a:ext>
            </a:extLst>
          </p:cNvPr>
          <p:cNvSpPr>
            <a:spLocks noGrp="1"/>
          </p:cNvSpPr>
          <p:nvPr/>
        </p:nvSpPr>
        <p:spPr>
          <a:xfrm>
            <a:off x="1238250" y="19050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有來源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AAEFEE-3DEA-4A45-9FB2-3CCAF81017B0}"/>
              </a:ext>
            </a:extLst>
          </p:cNvPr>
          <p:cNvSpPr>
            <a:spLocks noGrp="1"/>
          </p:cNvSpPr>
          <p:nvPr/>
        </p:nvSpPr>
        <p:spPr>
          <a:xfrm>
            <a:off x="819150" y="24003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能指出文件名稱與段落；不是「AI 說的」。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8924DF24-9990-4F94-9BB7-D0AFD5F8BD8F}"/>
              </a:ext>
            </a:extLst>
          </p:cNvPr>
          <p:cNvSpPr>
            <a:spLocks noGrp="1"/>
          </p:cNvSpPr>
          <p:nvPr/>
        </p:nvSpPr>
        <p:spPr>
          <a:xfrm>
            <a:off x="6096000" y="17145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393E6AB-01F3-4EC0-AF95-EE261280FD3B}"/>
              </a:ext>
            </a:extLst>
          </p:cNvPr>
          <p:cNvSpPr>
            <a:spLocks noGrp="1"/>
          </p:cNvSpPr>
          <p:nvPr/>
        </p:nvSpPr>
        <p:spPr>
          <a:xfrm>
            <a:off x="6305550" y="1924050"/>
            <a:ext cx="304800" cy="304800"/>
          </a:xfrm>
          <a:prstGeom prst="ellipse">
            <a:avLst/>
          </a:prstGeom>
          <a:solidFill>
            <a:srgbClr val="D96C3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3DAC62-32B6-45DA-A023-0A784F7FD19A}"/>
              </a:ext>
            </a:extLst>
          </p:cNvPr>
          <p:cNvSpPr>
            <a:spLocks noGrp="1"/>
          </p:cNvSpPr>
          <p:nvPr/>
        </p:nvSpPr>
        <p:spPr>
          <a:xfrm>
            <a:off x="6305550" y="19526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EE325F-B4D7-4A62-A16D-79E1BC7462D9}"/>
              </a:ext>
            </a:extLst>
          </p:cNvPr>
          <p:cNvSpPr>
            <a:spLocks noGrp="1"/>
          </p:cNvSpPr>
          <p:nvPr/>
        </p:nvSpPr>
        <p:spPr>
          <a:xfrm>
            <a:off x="6724650" y="19050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有數字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DB0D65-84F3-4388-8D6F-19D44966E7F0}"/>
              </a:ext>
            </a:extLst>
          </p:cNvPr>
          <p:cNvSpPr>
            <a:spLocks noGrp="1"/>
          </p:cNvSpPr>
          <p:nvPr/>
        </p:nvSpPr>
        <p:spPr>
          <a:xfrm>
            <a:off x="6305550" y="24003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有期間、單位、基準；不用形容詞代替證據。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1DD1909B-F2C7-4C58-9355-A4032A8E34F8}"/>
              </a:ext>
            </a:extLst>
          </p:cNvPr>
          <p:cNvSpPr>
            <a:spLocks noGrp="1"/>
          </p:cNvSpPr>
          <p:nvPr/>
        </p:nvSpPr>
        <p:spPr>
          <a:xfrm>
            <a:off x="609600" y="33909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AEA9B348-23A0-4E2B-BEBF-809E8A6ACA9E}"/>
              </a:ext>
            </a:extLst>
          </p:cNvPr>
          <p:cNvSpPr>
            <a:spLocks noGrp="1"/>
          </p:cNvSpPr>
          <p:nvPr/>
        </p:nvSpPr>
        <p:spPr>
          <a:xfrm>
            <a:off x="819150" y="36004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F0FC17-BC92-48DE-8E51-6B07DA215128}"/>
              </a:ext>
            </a:extLst>
          </p:cNvPr>
          <p:cNvSpPr>
            <a:spLocks noGrp="1"/>
          </p:cNvSpPr>
          <p:nvPr/>
        </p:nvSpPr>
        <p:spPr>
          <a:xfrm>
            <a:off x="819150" y="36290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44D17E2-C2E8-439A-ABEF-617B31590080}"/>
              </a:ext>
            </a:extLst>
          </p:cNvPr>
          <p:cNvSpPr>
            <a:spLocks noGrp="1"/>
          </p:cNvSpPr>
          <p:nvPr/>
        </p:nvSpPr>
        <p:spPr>
          <a:xfrm>
            <a:off x="1238250" y="35814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有推論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D82B47B-7313-405E-A9EC-005AB1528BA8}"/>
              </a:ext>
            </a:extLst>
          </p:cNvPr>
          <p:cNvSpPr>
            <a:spLocks noGrp="1"/>
          </p:cNvSpPr>
          <p:nvPr/>
        </p:nvSpPr>
        <p:spPr>
          <a:xfrm>
            <a:off x="819150" y="40767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清楚區分來源事實、合理推論與尚待驗證假設。</a:t>
            </a:r>
          </a:p>
        </p:txBody>
      </p: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B6653B07-E918-4D68-9C82-93AAB53CF42C}"/>
              </a:ext>
            </a:extLst>
          </p:cNvPr>
          <p:cNvSpPr>
            <a:spLocks noGrp="1"/>
          </p:cNvSpPr>
          <p:nvPr/>
        </p:nvSpPr>
        <p:spPr>
          <a:xfrm>
            <a:off x="6096000" y="33909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470C08B-0DCF-40BC-B49F-C00E36148EE7}"/>
              </a:ext>
            </a:extLst>
          </p:cNvPr>
          <p:cNvSpPr>
            <a:spLocks noGrp="1"/>
          </p:cNvSpPr>
          <p:nvPr/>
        </p:nvSpPr>
        <p:spPr>
          <a:xfrm>
            <a:off x="6305550" y="36004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AC9EF55-FEB4-4849-8DBC-040F8E08C083}"/>
              </a:ext>
            </a:extLst>
          </p:cNvPr>
          <p:cNvSpPr>
            <a:spLocks noGrp="1"/>
          </p:cNvSpPr>
          <p:nvPr/>
        </p:nvSpPr>
        <p:spPr>
          <a:xfrm>
            <a:off x="6305550" y="36290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1D892E5-E686-456B-94AE-3E255C3FC087}"/>
              </a:ext>
            </a:extLst>
          </p:cNvPr>
          <p:cNvSpPr>
            <a:spLocks noGrp="1"/>
          </p:cNvSpPr>
          <p:nvPr/>
        </p:nvSpPr>
        <p:spPr>
          <a:xfrm>
            <a:off x="6724650" y="35814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有決策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DBE5D3B-DDC5-4E7C-91E8-17BFE7258473}"/>
              </a:ext>
            </a:extLst>
          </p:cNvPr>
          <p:cNvSpPr>
            <a:spLocks noGrp="1"/>
          </p:cNvSpPr>
          <p:nvPr/>
        </p:nvSpPr>
        <p:spPr>
          <a:xfrm>
            <a:off x="6305550" y="40767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說明會改變什麼：資源、優先序、方案或停止條件。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0D387C9F-CEE6-465D-84C8-A3F9AA5DAA57}"/>
              </a:ext>
            </a:extLst>
          </p:cNvPr>
          <p:cNvSpPr>
            <a:spLocks noGrp="1"/>
          </p:cNvSpPr>
          <p:nvPr/>
        </p:nvSpPr>
        <p:spPr>
          <a:xfrm>
            <a:off x="609600" y="5276850"/>
            <a:ext cx="10972800" cy="819150"/>
          </a:xfrm>
          <a:prstGeom prst="roundRect">
            <a:avLst>
              <a:gd name="adj" fmla="val 20930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EBD7465-756E-4321-B623-07CE1130B51C}"/>
              </a:ext>
            </a:extLst>
          </p:cNvPr>
          <p:cNvSpPr>
            <a:spLocks noGrp="1"/>
          </p:cNvSpPr>
          <p:nvPr/>
        </p:nvSpPr>
        <p:spPr>
          <a:xfrm>
            <a:off x="838200" y="5476875"/>
            <a:ext cx="1428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不合格範例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960C1F8-343C-4E88-AF02-FB02DF16C0D1}"/>
              </a:ext>
            </a:extLst>
          </p:cNvPr>
          <p:cNvSpPr>
            <a:spLocks noGrp="1"/>
          </p:cNvSpPr>
          <p:nvPr/>
        </p:nvSpPr>
        <p:spPr>
          <a:xfrm>
            <a:off x="2343150" y="5429250"/>
            <a:ext cx="8858250" cy="4286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「會員活躍度偏低，建議加強行銷。」缺來源、缺基準、缺機制、缺決策。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146B536-9A21-4832-96AD-68746F913A7B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057F9753-DA1B-4D71-A7D7-A0FC8378AAF9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07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C0965E71-E074-4F7E-A525-DD79AB8A5166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0016AE-84C6-4603-9D7F-29E694462232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60 秒分享：把洞察說成主管聽得懂的決策句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9F65C2-A687-47D3-89A3-036F81DF839E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17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AFAFC6-8971-4A21-85D1-D4288DFD3461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162194-5061-4492-B824-43A3AAA6EE8D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93345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每組只講最強一條；其他兩條留在工作紙。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B37586E2-8AA9-4A04-A1C8-6B1F11688AC6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F11E36-C4AD-44A3-8864-E6205CD35A2D}"/>
              </a:ext>
            </a:extLst>
          </p:cNvPr>
          <p:cNvSpPr>
            <a:spLocks noGrp="1"/>
          </p:cNvSpPr>
          <p:nvPr/>
        </p:nvSpPr>
        <p:spPr>
          <a:xfrm>
            <a:off x="7429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來源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6FFC507-28E5-4D3D-8BDD-502A985CAF7B}"/>
              </a:ext>
            </a:extLst>
          </p:cNvPr>
          <p:cNvSpPr>
            <a:spLocks noGrp="1"/>
          </p:cNvSpPr>
          <p:nvPr/>
        </p:nvSpPr>
        <p:spPr>
          <a:xfrm>
            <a:off x="33528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25C2D8-2E62-446D-865A-B1A8ECEE0E0F}"/>
              </a:ext>
            </a:extLst>
          </p:cNvPr>
          <p:cNvSpPr>
            <a:spLocks noGrp="1"/>
          </p:cNvSpPr>
          <p:nvPr/>
        </p:nvSpPr>
        <p:spPr>
          <a:xfrm>
            <a:off x="34861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數字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D02B421C-D89C-474A-A27F-976F257B26B0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A7217A-AE65-46BB-8224-43ACAFF17C22}"/>
              </a:ext>
            </a:extLst>
          </p:cNvPr>
          <p:cNvSpPr>
            <a:spLocks noGrp="1"/>
          </p:cNvSpPr>
          <p:nvPr/>
        </p:nvSpPr>
        <p:spPr>
          <a:xfrm>
            <a:off x="62293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轉折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C37CD76-0D1C-42FB-9548-1A228FA71015}"/>
              </a:ext>
            </a:extLst>
          </p:cNvPr>
          <p:cNvSpPr>
            <a:spLocks noGrp="1"/>
          </p:cNvSpPr>
          <p:nvPr/>
        </p:nvSpPr>
        <p:spPr>
          <a:xfrm>
            <a:off x="88392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AA6494-607E-4E6E-A961-53274FC29976}"/>
              </a:ext>
            </a:extLst>
          </p:cNvPr>
          <p:cNvSpPr>
            <a:spLocks noGrp="1"/>
          </p:cNvSpPr>
          <p:nvPr/>
        </p:nvSpPr>
        <p:spPr>
          <a:xfrm>
            <a:off x="89725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管理意涵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82C9C0-BBBD-4815-AF51-A149F4BC42A1}"/>
              </a:ext>
            </a:extLst>
          </p:cNvPr>
          <p:cNvSpPr>
            <a:spLocks noGrp="1"/>
          </p:cNvSpPr>
          <p:nvPr/>
        </p:nvSpPr>
        <p:spPr>
          <a:xfrm>
            <a:off x="609600" y="2895600"/>
            <a:ext cx="1143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哪份文件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41D6DD18-18CC-49C4-BAE3-B6A49B640C26}"/>
              </a:ext>
            </a:extLst>
          </p:cNvPr>
          <p:cNvSpPr>
            <a:spLocks noGrp="1"/>
          </p:cNvSpPr>
          <p:nvPr/>
        </p:nvSpPr>
        <p:spPr>
          <a:xfrm>
            <a:off x="6096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1750D79-3147-4B2C-9624-5BEBDE683A9A}"/>
              </a:ext>
            </a:extLst>
          </p:cNvPr>
          <p:cNvSpPr>
            <a:spLocks noGrp="1"/>
          </p:cNvSpPr>
          <p:nvPr/>
        </p:nvSpPr>
        <p:spPr>
          <a:xfrm>
            <a:off x="7239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什麼期間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70C46B82-8DB8-4D8A-9234-FCEF6CCE0555}"/>
              </a:ext>
            </a:extLst>
          </p:cNvPr>
          <p:cNvSpPr>
            <a:spLocks noGrp="1"/>
          </p:cNvSpPr>
          <p:nvPr/>
        </p:nvSpPr>
        <p:spPr>
          <a:xfrm>
            <a:off x="33528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5F96B48-30F3-4E4B-81EE-BEFA741705CD}"/>
              </a:ext>
            </a:extLst>
          </p:cNvPr>
          <p:cNvSpPr>
            <a:spLocks noGrp="1"/>
          </p:cNvSpPr>
          <p:nvPr/>
        </p:nvSpPr>
        <p:spPr>
          <a:xfrm>
            <a:off x="34671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何時開始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id="{7982C877-C118-400E-8D5A-430252749986}"/>
              </a:ext>
            </a:extLst>
          </p:cNvPr>
          <p:cNvSpPr>
            <a:spLocks noGrp="1"/>
          </p:cNvSpPr>
          <p:nvPr/>
        </p:nvSpPr>
        <p:spPr>
          <a:xfrm>
            <a:off x="60960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453DBBC-79B1-4BF0-A87A-1888AF4E9D5D}"/>
              </a:ext>
            </a:extLst>
          </p:cNvPr>
          <p:cNvSpPr>
            <a:spLocks noGrp="1"/>
          </p:cNvSpPr>
          <p:nvPr/>
        </p:nvSpPr>
        <p:spPr>
          <a:xfrm>
            <a:off x="62103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影響哪個 KPI</a:t>
            </a:r>
          </a:p>
        </p:txBody>
      </p: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288CB829-B165-4700-89CE-21B864707F37}"/>
              </a:ext>
            </a:extLst>
          </p:cNvPr>
          <p:cNvSpPr>
            <a:spLocks noGrp="1"/>
          </p:cNvSpPr>
          <p:nvPr/>
        </p:nvSpPr>
        <p:spPr>
          <a:xfrm>
            <a:off x="88392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198CA43-83C5-4A1E-9959-CCDECAF39E27}"/>
              </a:ext>
            </a:extLst>
          </p:cNvPr>
          <p:cNvSpPr>
            <a:spLocks noGrp="1"/>
          </p:cNvSpPr>
          <p:nvPr/>
        </p:nvSpPr>
        <p:spPr>
          <a:xfrm>
            <a:off x="89535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需要誰拍板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E2DFFEA2-55A6-4B03-89F9-A9C1EE6C5777}"/>
              </a:ext>
            </a:extLst>
          </p:cNvPr>
          <p:cNvSpPr>
            <a:spLocks noGrp="1"/>
          </p:cNvSpPr>
          <p:nvPr/>
        </p:nvSpPr>
        <p:spPr>
          <a:xfrm>
            <a:off x="609600" y="3924300"/>
            <a:ext cx="10972800" cy="1847850"/>
          </a:xfrm>
          <a:prstGeom prst="roundRect">
            <a:avLst>
              <a:gd name="adj" fmla="val 9278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2F132AD-1311-47E9-B78A-905DED565E1E}"/>
              </a:ext>
            </a:extLst>
          </p:cNvPr>
          <p:cNvSpPr>
            <a:spLocks noGrp="1"/>
          </p:cNvSpPr>
          <p:nvPr/>
        </p:nvSpPr>
        <p:spPr>
          <a:xfrm>
            <a:off x="838200" y="4133850"/>
            <a:ext cx="49530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一句話結構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225CEB4A-ED26-4E1C-9B62-68769487F3E6}"/>
              </a:ext>
            </a:extLst>
          </p:cNvPr>
          <p:cNvSpPr>
            <a:spLocks noGrp="1"/>
          </p:cNvSpPr>
          <p:nvPr/>
        </p:nvSpPr>
        <p:spPr>
          <a:xfrm>
            <a:off x="8763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56B02E9-B722-423A-83CA-A637E289EA5A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74A379F-92CA-42EB-AA75-5176AF841694}"/>
              </a:ext>
            </a:extLst>
          </p:cNvPr>
          <p:cNvSpPr>
            <a:spLocks noGrp="1"/>
          </p:cNvSpPr>
          <p:nvPr/>
        </p:nvSpPr>
        <p:spPr>
          <a:xfrm>
            <a:off x="4476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我們發現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18D02E46-6E4F-4411-850E-96E8662F243C}"/>
              </a:ext>
            </a:extLst>
          </p:cNvPr>
          <p:cNvSpPr>
            <a:spLocks noGrp="1"/>
          </p:cNvSpPr>
          <p:nvPr/>
        </p:nvSpPr>
        <p:spPr>
          <a:xfrm>
            <a:off x="295275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7154B99-5816-429A-B944-25EF95A32AD8}"/>
              </a:ext>
            </a:extLst>
          </p:cNvPr>
          <p:cNvSpPr>
            <a:spLocks noGrp="1"/>
          </p:cNvSpPr>
          <p:nvPr/>
        </p:nvSpPr>
        <p:spPr>
          <a:xfrm>
            <a:off x="295275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2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A93EDC1-264B-408D-A870-D299CB2435D9}"/>
              </a:ext>
            </a:extLst>
          </p:cNvPr>
          <p:cNvSpPr>
            <a:spLocks noGrp="1"/>
          </p:cNvSpPr>
          <p:nvPr/>
        </p:nvSpPr>
        <p:spPr>
          <a:xfrm>
            <a:off x="252412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證據顯示</a:t>
            </a: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7DE245B9-0534-4A15-95CD-21A806E93C3D}"/>
              </a:ext>
            </a:extLst>
          </p:cNvPr>
          <p:cNvSpPr>
            <a:spLocks noGrp="1"/>
          </p:cNvSpPr>
          <p:nvPr/>
        </p:nvSpPr>
        <p:spPr>
          <a:xfrm>
            <a:off x="50292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27093FD-3CCA-4CE5-AA25-602AF84FF5FB}"/>
              </a:ext>
            </a:extLst>
          </p:cNvPr>
          <p:cNvSpPr>
            <a:spLocks noGrp="1"/>
          </p:cNvSpPr>
          <p:nvPr/>
        </p:nvSpPr>
        <p:spPr>
          <a:xfrm>
            <a:off x="50292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3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01B56D6-169C-4CD4-9059-D92308227307}"/>
              </a:ext>
            </a:extLst>
          </p:cNvPr>
          <p:cNvSpPr>
            <a:spLocks noGrp="1"/>
          </p:cNvSpPr>
          <p:nvPr/>
        </p:nvSpPr>
        <p:spPr>
          <a:xfrm>
            <a:off x="46005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可能原因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3668304A-77A9-4FED-A1D6-571FDCB1B10F}"/>
              </a:ext>
            </a:extLst>
          </p:cNvPr>
          <p:cNvSpPr>
            <a:spLocks noGrp="1"/>
          </p:cNvSpPr>
          <p:nvPr/>
        </p:nvSpPr>
        <p:spPr>
          <a:xfrm>
            <a:off x="7105650" y="4724400"/>
            <a:ext cx="438150" cy="4381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D484AF8-9D59-447C-8A96-2910027A9B07}"/>
              </a:ext>
            </a:extLst>
          </p:cNvPr>
          <p:cNvSpPr>
            <a:spLocks noGrp="1"/>
          </p:cNvSpPr>
          <p:nvPr/>
        </p:nvSpPr>
        <p:spPr>
          <a:xfrm>
            <a:off x="710565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5541DE4-FD5F-4030-8CFF-41F2BB9319A3}"/>
              </a:ext>
            </a:extLst>
          </p:cNvPr>
          <p:cNvSpPr>
            <a:spLocks noGrp="1"/>
          </p:cNvSpPr>
          <p:nvPr/>
        </p:nvSpPr>
        <p:spPr>
          <a:xfrm>
            <a:off x="667702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因此建議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80A51991-51F7-4359-9135-31B3A3675DAF}"/>
              </a:ext>
            </a:extLst>
          </p:cNvPr>
          <p:cNvSpPr>
            <a:spLocks noGrp="1"/>
          </p:cNvSpPr>
          <p:nvPr/>
        </p:nvSpPr>
        <p:spPr>
          <a:xfrm>
            <a:off x="91821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DA865AB-6AFC-467B-805C-A2EF1FA46F2E}"/>
              </a:ext>
            </a:extLst>
          </p:cNvPr>
          <p:cNvSpPr>
            <a:spLocks noGrp="1"/>
          </p:cNvSpPr>
          <p:nvPr/>
        </p:nvSpPr>
        <p:spPr>
          <a:xfrm>
            <a:off x="91821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FCEDE20-633C-49AC-9682-23CC1DF1A098}"/>
              </a:ext>
            </a:extLst>
          </p:cNvPr>
          <p:cNvSpPr>
            <a:spLocks noGrp="1"/>
          </p:cNvSpPr>
          <p:nvPr/>
        </p:nvSpPr>
        <p:spPr>
          <a:xfrm>
            <a:off x="87534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仍需驗證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397D871-CFDE-4F06-A9DB-2C29D93A27B6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A8029864-1A66-4E2F-AD4A-9EB8490CC52E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04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041209F4-AF5A-42AE-891F-B739C7515FC5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C97F1C-D7E2-4163-806B-10BB171E075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第 2 小時｜把洞察變成年度計畫選項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E8F791-29CE-4180-A3DC-9EA765B291DE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18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AE3362-3A6C-4BC8-BCC5-2210047FE2D5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8250F71F-AA10-41E6-921C-795031060FAA}"/>
              </a:ext>
            </a:extLst>
          </p:cNvPr>
          <p:cNvSpPr>
            <a:spLocks noGrp="1"/>
          </p:cNvSpPr>
          <p:nvPr/>
        </p:nvSpPr>
        <p:spPr>
          <a:xfrm>
            <a:off x="6096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871F4-6C8B-485F-B68C-846602D12491}"/>
              </a:ext>
            </a:extLst>
          </p:cNvPr>
          <p:cNvSpPr>
            <a:spLocks noGrp="1"/>
          </p:cNvSpPr>
          <p:nvPr/>
        </p:nvSpPr>
        <p:spPr>
          <a:xfrm>
            <a:off x="8001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B2262D-7160-478B-B3C0-B9D7470D82FB}"/>
              </a:ext>
            </a:extLst>
          </p:cNvPr>
          <p:cNvSpPr>
            <a:spLocks noGrp="1"/>
          </p:cNvSpPr>
          <p:nvPr/>
        </p:nvSpPr>
        <p:spPr>
          <a:xfrm>
            <a:off x="8001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選洞察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EC917B-438C-4CFB-991A-6721BB9DAEBC}"/>
              </a:ext>
            </a:extLst>
          </p:cNvPr>
          <p:cNvSpPr>
            <a:spLocks noGrp="1"/>
          </p:cNvSpPr>
          <p:nvPr/>
        </p:nvSpPr>
        <p:spPr>
          <a:xfrm>
            <a:off x="8001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挑一條會影響部門資源配置的高價值洞察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41023448-51D9-4411-9501-A4A880A4B08E}"/>
              </a:ext>
            </a:extLst>
          </p:cNvPr>
          <p:cNvSpPr>
            <a:spLocks noGrp="1"/>
          </p:cNvSpPr>
          <p:nvPr/>
        </p:nvSpPr>
        <p:spPr>
          <a:xfrm>
            <a:off x="31813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B97B7A-B07B-493A-B236-71B9819B9B75}"/>
              </a:ext>
            </a:extLst>
          </p:cNvPr>
          <p:cNvSpPr>
            <a:spLocks noGrp="1"/>
          </p:cNvSpPr>
          <p:nvPr/>
        </p:nvSpPr>
        <p:spPr>
          <a:xfrm>
            <a:off x="31813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A89DFF24-E883-4663-A167-D3194350F001}"/>
              </a:ext>
            </a:extLst>
          </p:cNvPr>
          <p:cNvSpPr>
            <a:spLocks noGrp="1"/>
          </p:cNvSpPr>
          <p:nvPr/>
        </p:nvSpPr>
        <p:spPr>
          <a:xfrm>
            <a:off x="33528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AA08F7-71B3-454F-BF12-67FB18D7526C}"/>
              </a:ext>
            </a:extLst>
          </p:cNvPr>
          <p:cNvSpPr>
            <a:spLocks noGrp="1"/>
          </p:cNvSpPr>
          <p:nvPr/>
        </p:nvSpPr>
        <p:spPr>
          <a:xfrm>
            <a:off x="35433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134C78-A0B6-4D95-99AB-F392CADF1CD5}"/>
              </a:ext>
            </a:extLst>
          </p:cNvPr>
          <p:cNvSpPr>
            <a:spLocks noGrp="1"/>
          </p:cNvSpPr>
          <p:nvPr/>
        </p:nvSpPr>
        <p:spPr>
          <a:xfrm>
            <a:off x="35433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換思維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B31DC12-A71A-4AFF-B272-7E196842B206}"/>
              </a:ext>
            </a:extLst>
          </p:cNvPr>
          <p:cNvSpPr>
            <a:spLocks noGrp="1"/>
          </p:cNvSpPr>
          <p:nvPr/>
        </p:nvSpPr>
        <p:spPr>
          <a:xfrm>
            <a:off x="35433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套用歸零、情境規劃或 Pre-mortem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F9FC88A-C433-4372-925F-FBB6CBA3B726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B8E23D3-36C2-433E-AE74-234F4BB2427A}"/>
              </a:ext>
            </a:extLst>
          </p:cNvPr>
          <p:cNvSpPr>
            <a:spLocks noGrp="1"/>
          </p:cNvSpPr>
          <p:nvPr/>
        </p:nvSpPr>
        <p:spPr>
          <a:xfrm>
            <a:off x="59245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74FB7BDA-8F39-4389-B0C1-925D72F6259B}"/>
              </a:ext>
            </a:extLst>
          </p:cNvPr>
          <p:cNvSpPr>
            <a:spLocks noGrp="1"/>
          </p:cNvSpPr>
          <p:nvPr/>
        </p:nvSpPr>
        <p:spPr>
          <a:xfrm>
            <a:off x="60960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B77DB61-BB21-4C63-86D5-008BB68C484C}"/>
              </a:ext>
            </a:extLst>
          </p:cNvPr>
          <p:cNvSpPr>
            <a:spLocks noGrp="1"/>
          </p:cNvSpPr>
          <p:nvPr/>
        </p:nvSpPr>
        <p:spPr>
          <a:xfrm>
            <a:off x="62865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4CD3D6C-6013-4A8A-8A1E-0D77F53C7ABA}"/>
              </a:ext>
            </a:extLst>
          </p:cNvPr>
          <p:cNvSpPr>
            <a:spLocks noGrp="1"/>
          </p:cNvSpPr>
          <p:nvPr/>
        </p:nvSpPr>
        <p:spPr>
          <a:xfrm>
            <a:off x="62865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做三案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71899B-3751-4C4C-A99B-CA8691C0B141}"/>
              </a:ext>
            </a:extLst>
          </p:cNvPr>
          <p:cNvSpPr>
            <a:spLocks noGrp="1"/>
          </p:cNvSpPr>
          <p:nvPr/>
        </p:nvSpPr>
        <p:spPr>
          <a:xfrm>
            <a:off x="62865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提出保守、基準、突破，明確寫前提假設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CC7EB93-A1FB-4898-83DF-24B4F15E3DD6}"/>
              </a:ext>
            </a:extLst>
          </p:cNvPr>
          <p:cNvSpPr>
            <a:spLocks noGrp="1"/>
          </p:cNvSpPr>
          <p:nvPr/>
        </p:nvSpPr>
        <p:spPr>
          <a:xfrm>
            <a:off x="86677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F2D1E5B-8796-4A04-921A-9BE67FDC63C0}"/>
              </a:ext>
            </a:extLst>
          </p:cNvPr>
          <p:cNvSpPr>
            <a:spLocks noGrp="1"/>
          </p:cNvSpPr>
          <p:nvPr/>
        </p:nvSpPr>
        <p:spPr>
          <a:xfrm>
            <a:off x="86677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EDACBF7B-333D-4BEE-BD5E-11D031531B1A}"/>
              </a:ext>
            </a:extLst>
          </p:cNvPr>
          <p:cNvSpPr>
            <a:spLocks noGrp="1"/>
          </p:cNvSpPr>
          <p:nvPr/>
        </p:nvSpPr>
        <p:spPr>
          <a:xfrm>
            <a:off x="88392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58A16AA-B48D-41FA-B6C3-18160FB11F8C}"/>
              </a:ext>
            </a:extLst>
          </p:cNvPr>
          <p:cNvSpPr>
            <a:spLocks noGrp="1"/>
          </p:cNvSpPr>
          <p:nvPr/>
        </p:nvSpPr>
        <p:spPr>
          <a:xfrm>
            <a:off x="90297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685B0C6-3085-4E23-A79C-5654D3B1152F}"/>
              </a:ext>
            </a:extLst>
          </p:cNvPr>
          <p:cNvSpPr>
            <a:spLocks noGrp="1"/>
          </p:cNvSpPr>
          <p:nvPr/>
        </p:nvSpPr>
        <p:spPr>
          <a:xfrm>
            <a:off x="90297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落一頁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A9E2C-4242-4956-B823-4832EF44C227}"/>
              </a:ext>
            </a:extLst>
          </p:cNvPr>
          <p:cNvSpPr>
            <a:spLocks noGrp="1"/>
          </p:cNvSpPr>
          <p:nvPr/>
        </p:nvSpPr>
        <p:spPr>
          <a:xfrm>
            <a:off x="90297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補 KPI、Owner、預算、里程碑與停止條件</a:t>
            </a:r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F9C8C40E-700F-4B1B-BA47-E66AFDA04468}"/>
              </a:ext>
            </a:extLst>
          </p:cNvPr>
          <p:cNvSpPr>
            <a:spLocks noGrp="1"/>
          </p:cNvSpPr>
          <p:nvPr/>
        </p:nvSpPr>
        <p:spPr>
          <a:xfrm>
            <a:off x="609600" y="4533900"/>
            <a:ext cx="5238750" cy="1257300"/>
          </a:xfrm>
          <a:prstGeom prst="roundRect">
            <a:avLst>
              <a:gd name="adj" fmla="val 13636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FA7CC9-4592-4AE2-98F5-652F7BA4C279}"/>
              </a:ext>
            </a:extLst>
          </p:cNvPr>
          <p:cNvSpPr>
            <a:spLocks noGrp="1"/>
          </p:cNvSpPr>
          <p:nvPr/>
        </p:nvSpPr>
        <p:spPr>
          <a:xfrm>
            <a:off x="83820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本小時產出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5579FAF-806F-427C-B7CB-B6F6DC018490}"/>
              </a:ext>
            </a:extLst>
          </p:cNvPr>
          <p:cNvSpPr>
            <a:spLocks noGrp="1"/>
          </p:cNvSpPr>
          <p:nvPr/>
        </p:nvSpPr>
        <p:spPr>
          <a:xfrm>
            <a:off x="838200" y="5067300"/>
            <a:ext cx="44767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一頁式 2027 部門年度計畫草稿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準備主管會議與建立共識</a:t>
            </a:r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id="{034068ED-DC7D-4342-A786-6A0DE5D89BA0}"/>
              </a:ext>
            </a:extLst>
          </p:cNvPr>
          <p:cNvSpPr>
            <a:spLocks noGrp="1"/>
          </p:cNvSpPr>
          <p:nvPr/>
        </p:nvSpPr>
        <p:spPr>
          <a:xfrm>
            <a:off x="6076950" y="4533900"/>
            <a:ext cx="5505450" cy="1257300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0BC8D59-5B5F-48BA-9A1A-13DCA5496560}"/>
              </a:ext>
            </a:extLst>
          </p:cNvPr>
          <p:cNvSpPr>
            <a:spLocks noGrp="1"/>
          </p:cNvSpPr>
          <p:nvPr/>
        </p:nvSpPr>
        <p:spPr>
          <a:xfrm>
            <a:off x="632460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完成標準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A30A310-76AD-4F19-BCA5-10A426FAB385}"/>
              </a:ext>
            </a:extLst>
          </p:cNvPr>
          <p:cNvSpPr>
            <a:spLocks noGrp="1"/>
          </p:cNvSpPr>
          <p:nvPr/>
        </p:nvSpPr>
        <p:spPr>
          <a:xfrm>
            <a:off x="6324600" y="5067300"/>
            <a:ext cx="4762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有證據、有選項、有取捨、</a:t>
            </a:r>
          </a:p>
          <a:p>
            <a:pPr algn="l">
              <a:buNone/>
              <a:defRPr sz="1575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有數字、有風險、有下一步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5467B52-3DE7-4357-BEA8-BC395C49471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22DBD248-732E-4ADB-8CC7-36612A291447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37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三個新思維模組：專門對付「去年改日期」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19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歸零思考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重設者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假設不受現有配置限制，重新分配樓層、預算或流程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適用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招商配置、流程重整、資源再分配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情境規劃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預演者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同時準備樂觀、基準、悲觀，設定觸發條件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適用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競品、景氣、來客與年度目標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Pre-mortem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紅隊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假設計畫已失敗，倒推死因、預警訊號與備案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適用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大型專案、IT、預算、跨部門協作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08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三小時後，你要能把 AI 變成決策流程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02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不是多學幾個功能，而是完成一條可重複的主管工作流。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資料變證據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NotebookLM 跨文件比對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每個結論可回查來源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洞察變選項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ChatGPT 產出 A／B／C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說清楚假設與取捨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選項變計畫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補上 KPI、Owner、預算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與 90 天里程碑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計畫能送審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用 Pre-mortem 與紅隊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先找漏洞再修正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課堂最終產出：每組一頁式 2027 部門年度計畫草稿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40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年度計畫 Prompt：洞察進去，三個可比較方案出來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20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你是購物中心年度策略顧問。以下是已驗證的部門洞察：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【貼上洞察、來源與數字】；目標是【填 2027 決策目標】。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套用【歸零／情境／Pre-mortem】提出 A 保守、B 基準、C 突破。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每案列核心作法、前提假設、效益區間、成本與主要風險。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比較三案取捨，推薦一案；說明不選另外兩案的原因。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將推薦案轉成 KPI、Owner、預算、90 天里程碑與停止條件。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追問 01｜拉開差異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A、B、C 至少兩項核心作法不同；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不能只是多做一點或少做一點。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追問 02｜挑戰推薦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請以總經理角度反對推薦案，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指出最脆弱假設與所需證據。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還缺哪一份資料。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52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三案不是三種語氣，而是三種不同賭注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21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每一案都必須回答：賭什麼、花什麼、失敗會怎樣。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A｜保守案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延續現行做法微調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低投入｜低變動｜低上行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B｜基準案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針對主因做一個新動作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可控投入｜可驗證｜可修正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C｜突破案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挑戰一個既有假設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高投入｜高變動｜高上行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共同底線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都有前提假設、KPI、Owner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風險觸發點與停止條件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主管的價值不是生成三案，而是說清楚：為何選 B，以及何時改選 A 或 C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4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C0965E71-E074-4F7E-A525-DD79AB8A5166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0016AE-84C6-4603-9D7F-29E694462232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5W2H 把策略翻譯成可執行計畫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9F65C2-A687-47D3-89A3-036F81DF839E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22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AFAFC6-8971-4A21-85D1-D4288DFD3461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162194-5061-4492-B824-43A3AAA6EE8D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93345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策略句若沒有責任、時間與資源，就還不是計畫。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B37586E2-8AA9-4A04-A1C8-6B1F11688AC6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F11E36-C4AD-44A3-8864-E6205CD35A2D}"/>
              </a:ext>
            </a:extLst>
          </p:cNvPr>
          <p:cNvSpPr>
            <a:spLocks noGrp="1"/>
          </p:cNvSpPr>
          <p:nvPr/>
        </p:nvSpPr>
        <p:spPr>
          <a:xfrm>
            <a:off x="7429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What／Why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6FFC507-28E5-4D3D-8BDD-502A985CAF7B}"/>
              </a:ext>
            </a:extLst>
          </p:cNvPr>
          <p:cNvSpPr>
            <a:spLocks noGrp="1"/>
          </p:cNvSpPr>
          <p:nvPr/>
        </p:nvSpPr>
        <p:spPr>
          <a:xfrm>
            <a:off x="33528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25C2D8-2E62-446D-865A-B1A8ECEE0E0F}"/>
              </a:ext>
            </a:extLst>
          </p:cNvPr>
          <p:cNvSpPr>
            <a:spLocks noGrp="1"/>
          </p:cNvSpPr>
          <p:nvPr/>
        </p:nvSpPr>
        <p:spPr>
          <a:xfrm>
            <a:off x="34861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Who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D02B421C-D89C-474A-A27F-976F257B26B0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A7217A-AE65-46BB-8224-43ACAFF17C22}"/>
              </a:ext>
            </a:extLst>
          </p:cNvPr>
          <p:cNvSpPr>
            <a:spLocks noGrp="1"/>
          </p:cNvSpPr>
          <p:nvPr/>
        </p:nvSpPr>
        <p:spPr>
          <a:xfrm>
            <a:off x="62293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When／Where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C37CD76-0D1C-42FB-9548-1A228FA71015}"/>
              </a:ext>
            </a:extLst>
          </p:cNvPr>
          <p:cNvSpPr>
            <a:spLocks noGrp="1"/>
          </p:cNvSpPr>
          <p:nvPr/>
        </p:nvSpPr>
        <p:spPr>
          <a:xfrm>
            <a:off x="88392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AA6494-607E-4E6E-A961-53274FC29976}"/>
              </a:ext>
            </a:extLst>
          </p:cNvPr>
          <p:cNvSpPr>
            <a:spLocks noGrp="1"/>
          </p:cNvSpPr>
          <p:nvPr/>
        </p:nvSpPr>
        <p:spPr>
          <a:xfrm>
            <a:off x="89725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How／How much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82C9C0-BBBD-4815-AF51-A149F4BC42A1}"/>
              </a:ext>
            </a:extLst>
          </p:cNvPr>
          <p:cNvSpPr>
            <a:spLocks noGrp="1"/>
          </p:cNvSpPr>
          <p:nvPr/>
        </p:nvSpPr>
        <p:spPr>
          <a:xfrm>
            <a:off x="609600" y="2895600"/>
            <a:ext cx="1143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做什麼／為何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41D6DD18-18CC-49C4-BAE3-B6A49B640C26}"/>
              </a:ext>
            </a:extLst>
          </p:cNvPr>
          <p:cNvSpPr>
            <a:spLocks noGrp="1"/>
          </p:cNvSpPr>
          <p:nvPr/>
        </p:nvSpPr>
        <p:spPr>
          <a:xfrm>
            <a:off x="6096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1750D79-3147-4B2C-9624-5BEBDE683A9A}"/>
              </a:ext>
            </a:extLst>
          </p:cNvPr>
          <p:cNvSpPr>
            <a:spLocks noGrp="1"/>
          </p:cNvSpPr>
          <p:nvPr/>
        </p:nvSpPr>
        <p:spPr>
          <a:xfrm>
            <a:off x="7239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誰負責／誰協作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70C46B82-8DB8-4D8A-9234-FCEF6CCE0555}"/>
              </a:ext>
            </a:extLst>
          </p:cNvPr>
          <p:cNvSpPr>
            <a:spLocks noGrp="1"/>
          </p:cNvSpPr>
          <p:nvPr/>
        </p:nvSpPr>
        <p:spPr>
          <a:xfrm>
            <a:off x="33528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5F96B48-30F3-4E4B-81EE-BEFA741705CD}"/>
              </a:ext>
            </a:extLst>
          </p:cNvPr>
          <p:cNvSpPr>
            <a:spLocks noGrp="1"/>
          </p:cNvSpPr>
          <p:nvPr/>
        </p:nvSpPr>
        <p:spPr>
          <a:xfrm>
            <a:off x="34671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何時／哪個場域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id="{7982C877-C118-400E-8D5A-430252749986}"/>
              </a:ext>
            </a:extLst>
          </p:cNvPr>
          <p:cNvSpPr>
            <a:spLocks noGrp="1"/>
          </p:cNvSpPr>
          <p:nvPr/>
        </p:nvSpPr>
        <p:spPr>
          <a:xfrm>
            <a:off x="60960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453DBBC-79B1-4BF0-A87A-1888AF4E9D5D}"/>
              </a:ext>
            </a:extLst>
          </p:cNvPr>
          <p:cNvSpPr>
            <a:spLocks noGrp="1"/>
          </p:cNvSpPr>
          <p:nvPr/>
        </p:nvSpPr>
        <p:spPr>
          <a:xfrm>
            <a:off x="62103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怎麼做／花多少</a:t>
            </a:r>
          </a:p>
        </p:txBody>
      </p: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288CB829-B165-4700-89CE-21B864707F37}"/>
              </a:ext>
            </a:extLst>
          </p:cNvPr>
          <p:cNvSpPr>
            <a:spLocks noGrp="1"/>
          </p:cNvSpPr>
          <p:nvPr/>
        </p:nvSpPr>
        <p:spPr>
          <a:xfrm>
            <a:off x="88392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198CA43-83C5-4A1E-9959-CCDECAF39E27}"/>
              </a:ext>
            </a:extLst>
          </p:cNvPr>
          <p:cNvSpPr>
            <a:spLocks noGrp="1"/>
          </p:cNvSpPr>
          <p:nvPr/>
        </p:nvSpPr>
        <p:spPr>
          <a:xfrm>
            <a:off x="89535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如何驗證／何時停止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E2DFFEA2-55A6-4B03-89F9-A9C1EE6C5777}"/>
              </a:ext>
            </a:extLst>
          </p:cNvPr>
          <p:cNvSpPr>
            <a:spLocks noGrp="1"/>
          </p:cNvSpPr>
          <p:nvPr/>
        </p:nvSpPr>
        <p:spPr>
          <a:xfrm>
            <a:off x="609600" y="3924300"/>
            <a:ext cx="10972800" cy="1847850"/>
          </a:xfrm>
          <a:prstGeom prst="roundRect">
            <a:avLst>
              <a:gd name="adj" fmla="val 9278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2F132AD-1311-47E9-B78A-905DED565E1E}"/>
              </a:ext>
            </a:extLst>
          </p:cNvPr>
          <p:cNvSpPr>
            <a:spLocks noGrp="1"/>
          </p:cNvSpPr>
          <p:nvPr/>
        </p:nvSpPr>
        <p:spPr>
          <a:xfrm>
            <a:off x="838200" y="4133850"/>
            <a:ext cx="49530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送審前 5 個必填欄位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225CEB4A-ED26-4E1C-9B62-68769487F3E6}"/>
              </a:ext>
            </a:extLst>
          </p:cNvPr>
          <p:cNvSpPr>
            <a:spLocks noGrp="1"/>
          </p:cNvSpPr>
          <p:nvPr/>
        </p:nvSpPr>
        <p:spPr>
          <a:xfrm>
            <a:off x="8763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56B02E9-B722-423A-83CA-A637E289EA5A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74A379F-92CA-42EB-AA75-5176AF841694}"/>
              </a:ext>
            </a:extLst>
          </p:cNvPr>
          <p:cNvSpPr>
            <a:spLocks noGrp="1"/>
          </p:cNvSpPr>
          <p:nvPr/>
        </p:nvSpPr>
        <p:spPr>
          <a:xfrm>
            <a:off x="4476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基準線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18D02E46-6E4F-4411-850E-96E8662F243C}"/>
              </a:ext>
            </a:extLst>
          </p:cNvPr>
          <p:cNvSpPr>
            <a:spLocks noGrp="1"/>
          </p:cNvSpPr>
          <p:nvPr/>
        </p:nvSpPr>
        <p:spPr>
          <a:xfrm>
            <a:off x="295275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7154B99-5816-429A-B944-25EF95A32AD8}"/>
              </a:ext>
            </a:extLst>
          </p:cNvPr>
          <p:cNvSpPr>
            <a:spLocks noGrp="1"/>
          </p:cNvSpPr>
          <p:nvPr/>
        </p:nvSpPr>
        <p:spPr>
          <a:xfrm>
            <a:off x="295275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2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A93EDC1-264B-408D-A870-D299CB2435D9}"/>
              </a:ext>
            </a:extLst>
          </p:cNvPr>
          <p:cNvSpPr>
            <a:spLocks noGrp="1"/>
          </p:cNvSpPr>
          <p:nvPr/>
        </p:nvSpPr>
        <p:spPr>
          <a:xfrm>
            <a:off x="252412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目標值</a:t>
            </a: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7DE245B9-0534-4A15-95CD-21A806E93C3D}"/>
              </a:ext>
            </a:extLst>
          </p:cNvPr>
          <p:cNvSpPr>
            <a:spLocks noGrp="1"/>
          </p:cNvSpPr>
          <p:nvPr/>
        </p:nvSpPr>
        <p:spPr>
          <a:xfrm>
            <a:off x="50292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27093FD-3CCA-4CE5-AA25-602AF84FF5FB}"/>
              </a:ext>
            </a:extLst>
          </p:cNvPr>
          <p:cNvSpPr>
            <a:spLocks noGrp="1"/>
          </p:cNvSpPr>
          <p:nvPr/>
        </p:nvSpPr>
        <p:spPr>
          <a:xfrm>
            <a:off x="50292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3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01B56D6-169C-4CD4-9059-D92308227307}"/>
              </a:ext>
            </a:extLst>
          </p:cNvPr>
          <p:cNvSpPr>
            <a:spLocks noGrp="1"/>
          </p:cNvSpPr>
          <p:nvPr/>
        </p:nvSpPr>
        <p:spPr>
          <a:xfrm>
            <a:off x="46005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Owner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3668304A-77A9-4FED-A1D6-571FDCB1B10F}"/>
              </a:ext>
            </a:extLst>
          </p:cNvPr>
          <p:cNvSpPr>
            <a:spLocks noGrp="1"/>
          </p:cNvSpPr>
          <p:nvPr/>
        </p:nvSpPr>
        <p:spPr>
          <a:xfrm>
            <a:off x="7105650" y="4724400"/>
            <a:ext cx="438150" cy="4381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D484AF8-9D59-447C-8A96-2910027A9B07}"/>
              </a:ext>
            </a:extLst>
          </p:cNvPr>
          <p:cNvSpPr>
            <a:spLocks noGrp="1"/>
          </p:cNvSpPr>
          <p:nvPr/>
        </p:nvSpPr>
        <p:spPr>
          <a:xfrm>
            <a:off x="710565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5541DE4-FD5F-4030-8CFF-41F2BB9319A3}"/>
              </a:ext>
            </a:extLst>
          </p:cNvPr>
          <p:cNvSpPr>
            <a:spLocks noGrp="1"/>
          </p:cNvSpPr>
          <p:nvPr/>
        </p:nvSpPr>
        <p:spPr>
          <a:xfrm>
            <a:off x="667702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90 天里程碑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80A51991-51F7-4359-9135-31B3A3675DAF}"/>
              </a:ext>
            </a:extLst>
          </p:cNvPr>
          <p:cNvSpPr>
            <a:spLocks noGrp="1"/>
          </p:cNvSpPr>
          <p:nvPr/>
        </p:nvSpPr>
        <p:spPr>
          <a:xfrm>
            <a:off x="91821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DA865AB-6AFC-467B-805C-A2EF1FA46F2E}"/>
              </a:ext>
            </a:extLst>
          </p:cNvPr>
          <p:cNvSpPr>
            <a:spLocks noGrp="1"/>
          </p:cNvSpPr>
          <p:nvPr/>
        </p:nvSpPr>
        <p:spPr>
          <a:xfrm>
            <a:off x="91821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FCEDE20-633C-49AC-9682-23CC1DF1A098}"/>
              </a:ext>
            </a:extLst>
          </p:cNvPr>
          <p:cNvSpPr>
            <a:spLocks noGrp="1"/>
          </p:cNvSpPr>
          <p:nvPr/>
        </p:nvSpPr>
        <p:spPr>
          <a:xfrm>
            <a:off x="87534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停止條件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397D871-CFDE-4F06-A9DB-2C29D93A27B6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A8029864-1A66-4E2F-AD4A-9EB8490CC52E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042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一頁年度計畫模板：每個區塊只放最重要的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23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學員實作時直接照四格填，不需要先做完整簡報。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決策問題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現在發生什麼？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為何 2027 必須處理？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證據與假設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 個數字｜來源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仍待驗證的關鍵假設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方案與推薦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A／B／C 比較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推薦案與不選理由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執行與風險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KPI｜Owner｜預算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90 天｜Pre-mortem｜備案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最後一句必須是：請管理層決定什麼、最晚何時決定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40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實作二｜20 分鐘完成一頁式年度計畫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24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定題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選一條洞察＋一個思維模組，定義決策目標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提醒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目標必須可衡量，不寫「持續提升」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5–15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做三案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用年度計畫 Prompt 產出 A／B／C 並選推薦案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提醒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每案寫前提、成本、風險與效益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15–20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落一頁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補 KPI、Owner、90 天與停止條件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交付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準備接受隔壁組 5 分鐘紅隊審核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08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BC309C93-AC8C-49A6-9BB3-B9F9D7858BAE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B3A8DDE-8411-4A38-BA46-26C97FB9047B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跨組紅隊：不是幫對方潤稿，是找出退件理由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A9DFD97-D0DE-40D0-B12C-EAD69EB149B9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25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94C1B8-94A0-431E-BC62-FCF8AF54E01F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B855C5C9-669D-4F7A-8077-582507C23038}"/>
              </a:ext>
            </a:extLst>
          </p:cNvPr>
          <p:cNvSpPr>
            <a:spLocks noGrp="1"/>
          </p:cNvSpPr>
          <p:nvPr/>
        </p:nvSpPr>
        <p:spPr>
          <a:xfrm>
            <a:off x="609600" y="17145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9BF9692-D53C-403C-81F5-8C8629E67805}"/>
              </a:ext>
            </a:extLst>
          </p:cNvPr>
          <p:cNvSpPr>
            <a:spLocks noGrp="1"/>
          </p:cNvSpPr>
          <p:nvPr/>
        </p:nvSpPr>
        <p:spPr>
          <a:xfrm>
            <a:off x="819150" y="19240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0A89DA-1F9A-4207-AD5F-092742C926E9}"/>
              </a:ext>
            </a:extLst>
          </p:cNvPr>
          <p:cNvSpPr>
            <a:spLocks noGrp="1"/>
          </p:cNvSpPr>
          <p:nvPr/>
        </p:nvSpPr>
        <p:spPr>
          <a:xfrm>
            <a:off x="819150" y="19526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1FA07B-2BE0-407D-9310-4E7FD26129E4}"/>
              </a:ext>
            </a:extLst>
          </p:cNvPr>
          <p:cNvSpPr>
            <a:spLocks noGrp="1"/>
          </p:cNvSpPr>
          <p:nvPr/>
        </p:nvSpPr>
        <p:spPr>
          <a:xfrm>
            <a:off x="1238250" y="19050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市場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AAEFEE-3DEA-4A45-9FB2-3CCAF81017B0}"/>
              </a:ext>
            </a:extLst>
          </p:cNvPr>
          <p:cNvSpPr>
            <a:spLocks noGrp="1"/>
          </p:cNvSpPr>
          <p:nvPr/>
        </p:nvSpPr>
        <p:spPr>
          <a:xfrm>
            <a:off x="819150" y="24003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競品、客群與需求假設是否有證據？是否太樂觀？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8924DF24-9990-4F94-9BB7-D0AFD5F8BD8F}"/>
              </a:ext>
            </a:extLst>
          </p:cNvPr>
          <p:cNvSpPr>
            <a:spLocks noGrp="1"/>
          </p:cNvSpPr>
          <p:nvPr/>
        </p:nvSpPr>
        <p:spPr>
          <a:xfrm>
            <a:off x="6096000" y="17145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393E6AB-01F3-4EC0-AF95-EE261280FD3B}"/>
              </a:ext>
            </a:extLst>
          </p:cNvPr>
          <p:cNvSpPr>
            <a:spLocks noGrp="1"/>
          </p:cNvSpPr>
          <p:nvPr/>
        </p:nvSpPr>
        <p:spPr>
          <a:xfrm>
            <a:off x="6305550" y="1924050"/>
            <a:ext cx="304800" cy="304800"/>
          </a:xfrm>
          <a:prstGeom prst="ellipse">
            <a:avLst/>
          </a:prstGeom>
          <a:solidFill>
            <a:srgbClr val="D96C3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3DAC62-32B6-45DA-A023-0A784F7FD19A}"/>
              </a:ext>
            </a:extLst>
          </p:cNvPr>
          <p:cNvSpPr>
            <a:spLocks noGrp="1"/>
          </p:cNvSpPr>
          <p:nvPr/>
        </p:nvSpPr>
        <p:spPr>
          <a:xfrm>
            <a:off x="6305550" y="19526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EE325F-B4D7-4A62-A16D-79E1BC7462D9}"/>
              </a:ext>
            </a:extLst>
          </p:cNvPr>
          <p:cNvSpPr>
            <a:spLocks noGrp="1"/>
          </p:cNvSpPr>
          <p:nvPr/>
        </p:nvSpPr>
        <p:spPr>
          <a:xfrm>
            <a:off x="6724650" y="19050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財務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DB0D65-84F3-4388-8D6F-19D44966E7F0}"/>
              </a:ext>
            </a:extLst>
          </p:cNvPr>
          <p:cNvSpPr>
            <a:spLocks noGrp="1"/>
          </p:cNvSpPr>
          <p:nvPr/>
        </p:nvSpPr>
        <p:spPr>
          <a:xfrm>
            <a:off x="6305550" y="24003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投入、效益、現金與營益影響是否可驗算？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1DD1909B-F2C7-4C58-9355-A4032A8E34F8}"/>
              </a:ext>
            </a:extLst>
          </p:cNvPr>
          <p:cNvSpPr>
            <a:spLocks noGrp="1"/>
          </p:cNvSpPr>
          <p:nvPr/>
        </p:nvSpPr>
        <p:spPr>
          <a:xfrm>
            <a:off x="609600" y="33909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AEA9B348-23A0-4E2B-BEBF-809E8A6ACA9E}"/>
              </a:ext>
            </a:extLst>
          </p:cNvPr>
          <p:cNvSpPr>
            <a:spLocks noGrp="1"/>
          </p:cNvSpPr>
          <p:nvPr/>
        </p:nvSpPr>
        <p:spPr>
          <a:xfrm>
            <a:off x="819150" y="36004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F0FC17-BC92-48DE-8E51-6B07DA215128}"/>
              </a:ext>
            </a:extLst>
          </p:cNvPr>
          <p:cNvSpPr>
            <a:spLocks noGrp="1"/>
          </p:cNvSpPr>
          <p:nvPr/>
        </p:nvSpPr>
        <p:spPr>
          <a:xfrm>
            <a:off x="819150" y="36290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44D17E2-C2E8-439A-ABEF-617B31590080}"/>
              </a:ext>
            </a:extLst>
          </p:cNvPr>
          <p:cNvSpPr>
            <a:spLocks noGrp="1"/>
          </p:cNvSpPr>
          <p:nvPr/>
        </p:nvSpPr>
        <p:spPr>
          <a:xfrm>
            <a:off x="1238250" y="35814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執行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D82B47B-7313-405E-A9EC-005AB1528BA8}"/>
              </a:ext>
            </a:extLst>
          </p:cNvPr>
          <p:cNvSpPr>
            <a:spLocks noGrp="1"/>
          </p:cNvSpPr>
          <p:nvPr/>
        </p:nvSpPr>
        <p:spPr>
          <a:xfrm>
            <a:off x="819150" y="40767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Owner、能力、依賴、時程與停止條件是否明確？</a:t>
            </a:r>
          </a:p>
        </p:txBody>
      </p: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B6653B07-E918-4D68-9C82-93AAB53CF42C}"/>
              </a:ext>
            </a:extLst>
          </p:cNvPr>
          <p:cNvSpPr>
            <a:spLocks noGrp="1"/>
          </p:cNvSpPr>
          <p:nvPr/>
        </p:nvSpPr>
        <p:spPr>
          <a:xfrm>
            <a:off x="6096000" y="33909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470C08B-0DCF-40BC-B49F-C00E36148EE7}"/>
              </a:ext>
            </a:extLst>
          </p:cNvPr>
          <p:cNvSpPr>
            <a:spLocks noGrp="1"/>
          </p:cNvSpPr>
          <p:nvPr/>
        </p:nvSpPr>
        <p:spPr>
          <a:xfrm>
            <a:off x="6305550" y="36004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AC9EF55-FEB4-4849-8DBC-040F8E08C083}"/>
              </a:ext>
            </a:extLst>
          </p:cNvPr>
          <p:cNvSpPr>
            <a:spLocks noGrp="1"/>
          </p:cNvSpPr>
          <p:nvPr/>
        </p:nvSpPr>
        <p:spPr>
          <a:xfrm>
            <a:off x="6305550" y="36290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1D892E5-E686-456B-94AE-3E255C3FC087}"/>
              </a:ext>
            </a:extLst>
          </p:cNvPr>
          <p:cNvSpPr>
            <a:spLocks noGrp="1"/>
          </p:cNvSpPr>
          <p:nvPr/>
        </p:nvSpPr>
        <p:spPr>
          <a:xfrm>
            <a:off x="6724650" y="35814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組織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DBE5D3B-DDC5-4E7C-91E8-17BFE7258473}"/>
              </a:ext>
            </a:extLst>
          </p:cNvPr>
          <p:cNvSpPr>
            <a:spLocks noGrp="1"/>
          </p:cNvSpPr>
          <p:nvPr/>
        </p:nvSpPr>
        <p:spPr>
          <a:xfrm>
            <a:off x="6305550" y="40767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跨部門本位、權限、廠商與利害關係人會如何卡關？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0D387C9F-CEE6-465D-84C8-A3F9AA5DAA57}"/>
              </a:ext>
            </a:extLst>
          </p:cNvPr>
          <p:cNvSpPr>
            <a:spLocks noGrp="1"/>
          </p:cNvSpPr>
          <p:nvPr/>
        </p:nvSpPr>
        <p:spPr>
          <a:xfrm>
            <a:off x="609600" y="5276850"/>
            <a:ext cx="10972800" cy="819150"/>
          </a:xfrm>
          <a:prstGeom prst="roundRect">
            <a:avLst>
              <a:gd name="adj" fmla="val 20930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EBD7465-756E-4321-B623-07CE1130B51C}"/>
              </a:ext>
            </a:extLst>
          </p:cNvPr>
          <p:cNvSpPr>
            <a:spLocks noGrp="1"/>
          </p:cNvSpPr>
          <p:nvPr/>
        </p:nvSpPr>
        <p:spPr>
          <a:xfrm>
            <a:off x="838200" y="5476875"/>
            <a:ext cx="1428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紅隊只交兩樣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960C1F8-343C-4E88-AF02-FB02DF16C0D1}"/>
              </a:ext>
            </a:extLst>
          </p:cNvPr>
          <p:cNvSpPr>
            <a:spLocks noGrp="1"/>
          </p:cNvSpPr>
          <p:nvPr/>
        </p:nvSpPr>
        <p:spPr>
          <a:xfrm>
            <a:off x="2343150" y="5429250"/>
            <a:ext cx="8858250" cy="4286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一個最致命假設＋一個能在 30 天內補證據的修改指令。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146B536-9A21-4832-96AD-68746F913A7B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057F9753-DA1B-4D71-A7D7-A0FC8378AAF9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07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041209F4-AF5A-42AE-891F-B739C7515FC5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C97F1C-D7E2-4163-806B-10BB171E075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第 3 小時｜用 ChatGPT Work 把目標變成成品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E8F791-29CE-4180-A3DC-9EA765B291DE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26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AE3362-3A6C-4BC8-BCC5-2210047FE2D5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8250F71F-AA10-41E6-921C-795031060FAA}"/>
              </a:ext>
            </a:extLst>
          </p:cNvPr>
          <p:cNvSpPr>
            <a:spLocks noGrp="1"/>
          </p:cNvSpPr>
          <p:nvPr/>
        </p:nvSpPr>
        <p:spPr>
          <a:xfrm>
            <a:off x="6096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871F4-6C8B-485F-B68C-846602D12491}"/>
              </a:ext>
            </a:extLst>
          </p:cNvPr>
          <p:cNvSpPr>
            <a:spLocks noGrp="1"/>
          </p:cNvSpPr>
          <p:nvPr/>
        </p:nvSpPr>
        <p:spPr>
          <a:xfrm>
            <a:off x="8001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B2262D-7160-478B-B3C0-B9D7470D82FB}"/>
              </a:ext>
            </a:extLst>
          </p:cNvPr>
          <p:cNvSpPr>
            <a:spLocks noGrp="1"/>
          </p:cNvSpPr>
          <p:nvPr/>
        </p:nvSpPr>
        <p:spPr>
          <a:xfrm>
            <a:off x="8001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交代成果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EC917B-438C-4CFB-991A-6721BB9DAEBC}"/>
              </a:ext>
            </a:extLst>
          </p:cNvPr>
          <p:cNvSpPr>
            <a:spLocks noGrp="1"/>
          </p:cNvSpPr>
          <p:nvPr/>
        </p:nvSpPr>
        <p:spPr>
          <a:xfrm>
            <a:off x="8001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清楚說明要完成的文件、用途與使用者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41023448-51D9-4411-9501-A4A880A4B08E}"/>
              </a:ext>
            </a:extLst>
          </p:cNvPr>
          <p:cNvSpPr>
            <a:spLocks noGrp="1"/>
          </p:cNvSpPr>
          <p:nvPr/>
        </p:nvSpPr>
        <p:spPr>
          <a:xfrm>
            <a:off x="31813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B97B7A-B07B-493A-B236-71B9819B9B75}"/>
              </a:ext>
            </a:extLst>
          </p:cNvPr>
          <p:cNvSpPr>
            <a:spLocks noGrp="1"/>
          </p:cNvSpPr>
          <p:nvPr/>
        </p:nvSpPr>
        <p:spPr>
          <a:xfrm>
            <a:off x="31813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A89DFF24-E883-4663-A167-D3194350F001}"/>
              </a:ext>
            </a:extLst>
          </p:cNvPr>
          <p:cNvSpPr>
            <a:spLocks noGrp="1"/>
          </p:cNvSpPr>
          <p:nvPr/>
        </p:nvSpPr>
        <p:spPr>
          <a:xfrm>
            <a:off x="33528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AA08F7-71B3-454F-BF12-67FB18D7526C}"/>
              </a:ext>
            </a:extLst>
          </p:cNvPr>
          <p:cNvSpPr>
            <a:spLocks noGrp="1"/>
          </p:cNvSpPr>
          <p:nvPr/>
        </p:nvSpPr>
        <p:spPr>
          <a:xfrm>
            <a:off x="35433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134C78-A0B6-4D95-99AB-F392CADF1CD5}"/>
              </a:ext>
            </a:extLst>
          </p:cNvPr>
          <p:cNvSpPr>
            <a:spLocks noGrp="1"/>
          </p:cNvSpPr>
          <p:nvPr/>
        </p:nvSpPr>
        <p:spPr>
          <a:xfrm>
            <a:off x="35433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提供材料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B31DC12-A71A-4AFF-B272-7E196842B206}"/>
              </a:ext>
            </a:extLst>
          </p:cNvPr>
          <p:cNvSpPr>
            <a:spLocks noGrp="1"/>
          </p:cNvSpPr>
          <p:nvPr/>
        </p:nvSpPr>
        <p:spPr>
          <a:xfrm>
            <a:off x="35433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加入檔案、專案脈絡、限制與可用工具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F9FC88A-C433-4372-925F-FBB6CBA3B726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B8E23D3-36C2-433E-AE74-234F4BB2427A}"/>
              </a:ext>
            </a:extLst>
          </p:cNvPr>
          <p:cNvSpPr>
            <a:spLocks noGrp="1"/>
          </p:cNvSpPr>
          <p:nvPr/>
        </p:nvSpPr>
        <p:spPr>
          <a:xfrm>
            <a:off x="59245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74FB7BDA-8F39-4389-B0C1-925D72F6259B}"/>
              </a:ext>
            </a:extLst>
          </p:cNvPr>
          <p:cNvSpPr>
            <a:spLocks noGrp="1"/>
          </p:cNvSpPr>
          <p:nvPr/>
        </p:nvSpPr>
        <p:spPr>
          <a:xfrm>
            <a:off x="60960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B77DB61-BB21-4C63-86D5-008BB68C484C}"/>
              </a:ext>
            </a:extLst>
          </p:cNvPr>
          <p:cNvSpPr>
            <a:spLocks noGrp="1"/>
          </p:cNvSpPr>
          <p:nvPr/>
        </p:nvSpPr>
        <p:spPr>
          <a:xfrm>
            <a:off x="62865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4CD3D6C-6013-4A8A-8A1E-0D77F53C7ABA}"/>
              </a:ext>
            </a:extLst>
          </p:cNvPr>
          <p:cNvSpPr>
            <a:spLocks noGrp="1"/>
          </p:cNvSpPr>
          <p:nvPr/>
        </p:nvSpPr>
        <p:spPr>
          <a:xfrm>
            <a:off x="62865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讓它執行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71899B-3751-4C4C-A99B-CA8691C0B141}"/>
              </a:ext>
            </a:extLst>
          </p:cNvPr>
          <p:cNvSpPr>
            <a:spLocks noGrp="1"/>
          </p:cNvSpPr>
          <p:nvPr/>
        </p:nvSpPr>
        <p:spPr>
          <a:xfrm>
            <a:off x="62865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Work 拆分步驟、研究、分析並製作交付物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CC7EB93-A1FB-4898-83DF-24B4F15E3DD6}"/>
              </a:ext>
            </a:extLst>
          </p:cNvPr>
          <p:cNvSpPr>
            <a:spLocks noGrp="1"/>
          </p:cNvSpPr>
          <p:nvPr/>
        </p:nvSpPr>
        <p:spPr>
          <a:xfrm>
            <a:off x="86677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F2D1E5B-8796-4A04-921A-9BE67FDC63C0}"/>
              </a:ext>
            </a:extLst>
          </p:cNvPr>
          <p:cNvSpPr>
            <a:spLocks noGrp="1"/>
          </p:cNvSpPr>
          <p:nvPr/>
        </p:nvSpPr>
        <p:spPr>
          <a:xfrm>
            <a:off x="86677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EDACBF7B-333D-4BEE-BD5E-11D031531B1A}"/>
              </a:ext>
            </a:extLst>
          </p:cNvPr>
          <p:cNvSpPr>
            <a:spLocks noGrp="1"/>
          </p:cNvSpPr>
          <p:nvPr/>
        </p:nvSpPr>
        <p:spPr>
          <a:xfrm>
            <a:off x="88392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58A16AA-B48D-41FA-B6C3-18160FB11F8C}"/>
              </a:ext>
            </a:extLst>
          </p:cNvPr>
          <p:cNvSpPr>
            <a:spLocks noGrp="1"/>
          </p:cNvSpPr>
          <p:nvPr/>
        </p:nvSpPr>
        <p:spPr>
          <a:xfrm>
            <a:off x="90297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685B0C6-3085-4E23-A79C-5654D3B1152F}"/>
              </a:ext>
            </a:extLst>
          </p:cNvPr>
          <p:cNvSpPr>
            <a:spLocks noGrp="1"/>
          </p:cNvSpPr>
          <p:nvPr/>
        </p:nvSpPr>
        <p:spPr>
          <a:xfrm>
            <a:off x="90297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主管審核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A9E2C-4242-4956-B823-4832EF44C227}"/>
              </a:ext>
            </a:extLst>
          </p:cNvPr>
          <p:cNvSpPr>
            <a:spLocks noGrp="1"/>
          </p:cNvSpPr>
          <p:nvPr/>
        </p:nvSpPr>
        <p:spPr>
          <a:xfrm>
            <a:off x="90297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檢查來源、數字、假設與外部寫入動作</a:t>
            </a:r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F9C8C40E-700F-4B1B-BA47-E66AFDA04468}"/>
              </a:ext>
            </a:extLst>
          </p:cNvPr>
          <p:cNvSpPr>
            <a:spLocks noGrp="1"/>
          </p:cNvSpPr>
          <p:nvPr/>
        </p:nvSpPr>
        <p:spPr>
          <a:xfrm>
            <a:off x="609600" y="4533900"/>
            <a:ext cx="5238750" cy="1257300"/>
          </a:xfrm>
          <a:prstGeom prst="roundRect">
            <a:avLst>
              <a:gd name="adj" fmla="val 13636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FA7CC9-4592-4AE2-98F5-652F7BA4C279}"/>
              </a:ext>
            </a:extLst>
          </p:cNvPr>
          <p:cNvSpPr>
            <a:spLocks noGrp="1"/>
          </p:cNvSpPr>
          <p:nvPr/>
        </p:nvSpPr>
        <p:spPr>
          <a:xfrm>
            <a:off x="83820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本小時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5579FAF-806F-427C-B7CB-B6F6DC018490}"/>
              </a:ext>
            </a:extLst>
          </p:cNvPr>
          <p:cNvSpPr>
            <a:spLocks noGrp="1"/>
          </p:cNvSpPr>
          <p:nvPr/>
        </p:nvSpPr>
        <p:spPr>
          <a:xfrm>
            <a:off x="838200" y="5067300"/>
            <a:ext cx="44767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先學 Work 基本 Brief，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再看財務部與營業部 Demo</a:t>
            </a:r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id="{034068ED-DC7D-4342-A786-6A0DE5D89BA0}"/>
              </a:ext>
            </a:extLst>
          </p:cNvPr>
          <p:cNvSpPr>
            <a:spLocks noGrp="1"/>
          </p:cNvSpPr>
          <p:nvPr/>
        </p:nvSpPr>
        <p:spPr>
          <a:xfrm>
            <a:off x="6076950" y="4533900"/>
            <a:ext cx="5505450" cy="1257300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0BC8D59-5B5F-48BA-9A1A-13DCA5496560}"/>
              </a:ext>
            </a:extLst>
          </p:cNvPr>
          <p:cNvSpPr>
            <a:spLocks noGrp="1"/>
          </p:cNvSpPr>
          <p:nvPr/>
        </p:nvSpPr>
        <p:spPr>
          <a:xfrm>
            <a:off x="632460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重點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A30A310-76AD-4F19-BCA5-10A426FAB385}"/>
              </a:ext>
            </a:extLst>
          </p:cNvPr>
          <p:cNvSpPr>
            <a:spLocks noGrp="1"/>
          </p:cNvSpPr>
          <p:nvPr/>
        </p:nvSpPr>
        <p:spPr>
          <a:xfrm>
            <a:off x="6324600" y="5067300"/>
            <a:ext cx="4762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不是看 AI 回答，而是看它如何</a:t>
            </a:r>
          </a:p>
          <a:p>
            <a:pPr algn="l">
              <a:buNone/>
              <a:defRPr sz="1575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持續工作、產出、驗證與修正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5467B52-3DE7-4357-BEA8-BC395C49471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22DBD248-732E-4ADB-8CC7-36612A291447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370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041209F4-AF5A-42AE-891F-B739C7515FC5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C97F1C-D7E2-4163-806B-10BB171E075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ChatGPT Work：適合長任務與完成型交付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E8F791-29CE-4180-A3DC-9EA765B291DE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27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AE3362-3A6C-4BC8-BCC5-2210047FE2D5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8250F71F-AA10-41E6-921C-795031060FAA}"/>
              </a:ext>
            </a:extLst>
          </p:cNvPr>
          <p:cNvSpPr>
            <a:spLocks noGrp="1"/>
          </p:cNvSpPr>
          <p:nvPr/>
        </p:nvSpPr>
        <p:spPr>
          <a:xfrm>
            <a:off x="6096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871F4-6C8B-485F-B68C-846602D12491}"/>
              </a:ext>
            </a:extLst>
          </p:cNvPr>
          <p:cNvSpPr>
            <a:spLocks noGrp="1"/>
          </p:cNvSpPr>
          <p:nvPr/>
        </p:nvSpPr>
        <p:spPr>
          <a:xfrm>
            <a:off x="8001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B2262D-7160-478B-B3C0-B9D7470D82FB}"/>
              </a:ext>
            </a:extLst>
          </p:cNvPr>
          <p:cNvSpPr>
            <a:spLocks noGrp="1"/>
          </p:cNvSpPr>
          <p:nvPr/>
        </p:nvSpPr>
        <p:spPr>
          <a:xfrm>
            <a:off x="8001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描述成果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EC917B-438C-4CFB-991A-6721BB9DAEBC}"/>
              </a:ext>
            </a:extLst>
          </p:cNvPr>
          <p:cNvSpPr>
            <a:spLocks noGrp="1"/>
          </p:cNvSpPr>
          <p:nvPr/>
        </p:nvSpPr>
        <p:spPr>
          <a:xfrm>
            <a:off x="8001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例：完成可送經營會議的缺口分析與三案建議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41023448-51D9-4411-9501-A4A880A4B08E}"/>
              </a:ext>
            </a:extLst>
          </p:cNvPr>
          <p:cNvSpPr>
            <a:spLocks noGrp="1"/>
          </p:cNvSpPr>
          <p:nvPr/>
        </p:nvSpPr>
        <p:spPr>
          <a:xfrm>
            <a:off x="31813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B97B7A-B07B-493A-B236-71B9819B9B75}"/>
              </a:ext>
            </a:extLst>
          </p:cNvPr>
          <p:cNvSpPr>
            <a:spLocks noGrp="1"/>
          </p:cNvSpPr>
          <p:nvPr/>
        </p:nvSpPr>
        <p:spPr>
          <a:xfrm>
            <a:off x="31813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A89DFF24-E883-4663-A167-D3194350F001}"/>
              </a:ext>
            </a:extLst>
          </p:cNvPr>
          <p:cNvSpPr>
            <a:spLocks noGrp="1"/>
          </p:cNvSpPr>
          <p:nvPr/>
        </p:nvSpPr>
        <p:spPr>
          <a:xfrm>
            <a:off x="33528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AA08F7-71B3-454F-BF12-67FB18D7526C}"/>
              </a:ext>
            </a:extLst>
          </p:cNvPr>
          <p:cNvSpPr>
            <a:spLocks noGrp="1"/>
          </p:cNvSpPr>
          <p:nvPr/>
        </p:nvSpPr>
        <p:spPr>
          <a:xfrm>
            <a:off x="35433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134C78-A0B6-4D95-99AB-F392CADF1CD5}"/>
              </a:ext>
            </a:extLst>
          </p:cNvPr>
          <p:cNvSpPr>
            <a:spLocks noGrp="1"/>
          </p:cNvSpPr>
          <p:nvPr/>
        </p:nvSpPr>
        <p:spPr>
          <a:xfrm>
            <a:off x="35433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加入脈絡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B31DC12-A71A-4AFF-B272-7E196842B206}"/>
              </a:ext>
            </a:extLst>
          </p:cNvPr>
          <p:cNvSpPr>
            <a:spLocks noGrp="1"/>
          </p:cNvSpPr>
          <p:nvPr/>
        </p:nvSpPr>
        <p:spPr>
          <a:xfrm>
            <a:off x="35433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上傳資料、指定 Project、連接可用 Apps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F9FC88A-C433-4372-925F-FBB6CBA3B726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B8E23D3-36C2-433E-AE74-234F4BB2427A}"/>
              </a:ext>
            </a:extLst>
          </p:cNvPr>
          <p:cNvSpPr>
            <a:spLocks noGrp="1"/>
          </p:cNvSpPr>
          <p:nvPr/>
        </p:nvSpPr>
        <p:spPr>
          <a:xfrm>
            <a:off x="59245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74FB7BDA-8F39-4389-B0C1-925D72F6259B}"/>
              </a:ext>
            </a:extLst>
          </p:cNvPr>
          <p:cNvSpPr>
            <a:spLocks noGrp="1"/>
          </p:cNvSpPr>
          <p:nvPr/>
        </p:nvSpPr>
        <p:spPr>
          <a:xfrm>
            <a:off x="60960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B77DB61-BB21-4C63-86D5-008BB68C484C}"/>
              </a:ext>
            </a:extLst>
          </p:cNvPr>
          <p:cNvSpPr>
            <a:spLocks noGrp="1"/>
          </p:cNvSpPr>
          <p:nvPr/>
        </p:nvSpPr>
        <p:spPr>
          <a:xfrm>
            <a:off x="62865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4CD3D6C-6013-4A8A-8A1E-0D77F53C7ABA}"/>
              </a:ext>
            </a:extLst>
          </p:cNvPr>
          <p:cNvSpPr>
            <a:spLocks noGrp="1"/>
          </p:cNvSpPr>
          <p:nvPr/>
        </p:nvSpPr>
        <p:spPr>
          <a:xfrm>
            <a:off x="62865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執行工作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71899B-3751-4C4C-A99B-CA8691C0B141}"/>
              </a:ext>
            </a:extLst>
          </p:cNvPr>
          <p:cNvSpPr>
            <a:spLocks noGrp="1"/>
          </p:cNvSpPr>
          <p:nvPr/>
        </p:nvSpPr>
        <p:spPr>
          <a:xfrm>
            <a:off x="62865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研究、分析、建立文件／試算表／簡報或報告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CC7EB93-A1FB-4898-83DF-24B4F15E3DD6}"/>
              </a:ext>
            </a:extLst>
          </p:cNvPr>
          <p:cNvSpPr>
            <a:spLocks noGrp="1"/>
          </p:cNvSpPr>
          <p:nvPr/>
        </p:nvSpPr>
        <p:spPr>
          <a:xfrm>
            <a:off x="86677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F2D1E5B-8796-4A04-921A-9BE67FDC63C0}"/>
              </a:ext>
            </a:extLst>
          </p:cNvPr>
          <p:cNvSpPr>
            <a:spLocks noGrp="1"/>
          </p:cNvSpPr>
          <p:nvPr/>
        </p:nvSpPr>
        <p:spPr>
          <a:xfrm>
            <a:off x="86677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EDACBF7B-333D-4BEE-BD5E-11D031531B1A}"/>
              </a:ext>
            </a:extLst>
          </p:cNvPr>
          <p:cNvSpPr>
            <a:spLocks noGrp="1"/>
          </p:cNvSpPr>
          <p:nvPr/>
        </p:nvSpPr>
        <p:spPr>
          <a:xfrm>
            <a:off x="88392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58A16AA-B48D-41FA-B6C3-18160FB11F8C}"/>
              </a:ext>
            </a:extLst>
          </p:cNvPr>
          <p:cNvSpPr>
            <a:spLocks noGrp="1"/>
          </p:cNvSpPr>
          <p:nvPr/>
        </p:nvSpPr>
        <p:spPr>
          <a:xfrm>
            <a:off x="90297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685B0C6-3085-4E23-A79C-5654D3B1152F}"/>
              </a:ext>
            </a:extLst>
          </p:cNvPr>
          <p:cNvSpPr>
            <a:spLocks noGrp="1"/>
          </p:cNvSpPr>
          <p:nvPr/>
        </p:nvSpPr>
        <p:spPr>
          <a:xfrm>
            <a:off x="90297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反覆修正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A9E2C-4242-4956-B823-4832EF44C227}"/>
              </a:ext>
            </a:extLst>
          </p:cNvPr>
          <p:cNvSpPr>
            <a:spLocks noGrp="1"/>
          </p:cNvSpPr>
          <p:nvPr/>
        </p:nvSpPr>
        <p:spPr>
          <a:xfrm>
            <a:off x="90297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在同一任務內回覆問題、調整方向並審核結果</a:t>
            </a:r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F9C8C40E-700F-4B1B-BA47-E66AFDA04468}"/>
              </a:ext>
            </a:extLst>
          </p:cNvPr>
          <p:cNvSpPr>
            <a:spLocks noGrp="1"/>
          </p:cNvSpPr>
          <p:nvPr/>
        </p:nvSpPr>
        <p:spPr>
          <a:xfrm>
            <a:off x="609600" y="4533900"/>
            <a:ext cx="5238750" cy="1257300"/>
          </a:xfrm>
          <a:prstGeom prst="roundRect">
            <a:avLst>
              <a:gd name="adj" fmla="val 13636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FA7CC9-4592-4AE2-98F5-652F7BA4C279}"/>
              </a:ext>
            </a:extLst>
          </p:cNvPr>
          <p:cNvSpPr>
            <a:spLocks noGrp="1"/>
          </p:cNvSpPr>
          <p:nvPr/>
        </p:nvSpPr>
        <p:spPr>
          <a:xfrm>
            <a:off x="83820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適合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5579FAF-806F-427C-B7CB-B6F6DC018490}"/>
              </a:ext>
            </a:extLst>
          </p:cNvPr>
          <p:cNvSpPr>
            <a:spLocks noGrp="1"/>
          </p:cNvSpPr>
          <p:nvPr/>
        </p:nvSpPr>
        <p:spPr>
          <a:xfrm>
            <a:off x="838200" y="5067300"/>
            <a:ext cx="44767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研究、分析、規劃、跨檔整理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與可交付文件製作</a:t>
            </a:r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id="{034068ED-DC7D-4342-A786-6A0DE5D89BA0}"/>
              </a:ext>
            </a:extLst>
          </p:cNvPr>
          <p:cNvSpPr>
            <a:spLocks noGrp="1"/>
          </p:cNvSpPr>
          <p:nvPr/>
        </p:nvSpPr>
        <p:spPr>
          <a:xfrm>
            <a:off x="6076950" y="4533900"/>
            <a:ext cx="5505450" cy="1257300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0BC8D59-5B5F-48BA-9A1A-13DCA5496560}"/>
              </a:ext>
            </a:extLst>
          </p:cNvPr>
          <p:cNvSpPr>
            <a:spLocks noGrp="1"/>
          </p:cNvSpPr>
          <p:nvPr/>
        </p:nvSpPr>
        <p:spPr>
          <a:xfrm>
            <a:off x="632460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注意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A30A310-76AD-4F19-BCA5-10A426FAB385}"/>
              </a:ext>
            </a:extLst>
          </p:cNvPr>
          <p:cNvSpPr>
            <a:spLocks noGrp="1"/>
          </p:cNvSpPr>
          <p:nvPr/>
        </p:nvSpPr>
        <p:spPr>
          <a:xfrm>
            <a:off x="6324600" y="5067300"/>
            <a:ext cx="4762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功能依帳號、方案、工作區設定</a:t>
            </a:r>
          </a:p>
          <a:p>
            <a:pPr algn="l">
              <a:buNone/>
              <a:defRPr sz="1575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與推出進度而異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5467B52-3DE7-4357-BEA8-BC395C49471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22DBD248-732E-4ADB-8CC7-36612A291447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370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Chat、Work、Codex：先選對工作模式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28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Chat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對話者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問問題、搜尋、腦力激盪、快速生成初步內容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適合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短問題、快速討論、單次改寫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Work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執行者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研究、分析資料，製作文件、試算表、簡報或 Site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適合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長任務、完整成品、跨來源整合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Codex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工程者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寫程式、測試、終端操作、repo 修改與技術工作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適合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軟體開發與本機工程任務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089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C0965E71-E074-4F7E-A525-DD79AB8A5166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0016AE-84C6-4603-9D7F-29E694462232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ChatGPT Work 快速上手：五步驟就夠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9F65C2-A687-47D3-89A3-036F81DF839E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29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AFAFC6-8971-4A21-85D1-D4288DFD3461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162194-5061-4492-B824-43A3AAA6EE8D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93345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Work 可在 web、mobile 與符合資格的 desktop 環境使用；實際介面依帳號而異。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B37586E2-8AA9-4A04-A1C8-6B1F11688AC6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F11E36-C4AD-44A3-8864-E6205CD35A2D}"/>
              </a:ext>
            </a:extLst>
          </p:cNvPr>
          <p:cNvSpPr>
            <a:spLocks noGrp="1"/>
          </p:cNvSpPr>
          <p:nvPr/>
        </p:nvSpPr>
        <p:spPr>
          <a:xfrm>
            <a:off x="7429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選 Work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6FFC507-28E5-4D3D-8BDD-502A985CAF7B}"/>
              </a:ext>
            </a:extLst>
          </p:cNvPr>
          <p:cNvSpPr>
            <a:spLocks noGrp="1"/>
          </p:cNvSpPr>
          <p:nvPr/>
        </p:nvSpPr>
        <p:spPr>
          <a:xfrm>
            <a:off x="33528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25C2D8-2E62-446D-865A-B1A8ECEE0E0F}"/>
              </a:ext>
            </a:extLst>
          </p:cNvPr>
          <p:cNvSpPr>
            <a:spLocks noGrp="1"/>
          </p:cNvSpPr>
          <p:nvPr/>
        </p:nvSpPr>
        <p:spPr>
          <a:xfrm>
            <a:off x="34861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開 Project／任務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D02B421C-D89C-474A-A27F-976F257B26B0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A7217A-AE65-46BB-8224-43ACAFF17C22}"/>
              </a:ext>
            </a:extLst>
          </p:cNvPr>
          <p:cNvSpPr>
            <a:spLocks noGrp="1"/>
          </p:cNvSpPr>
          <p:nvPr/>
        </p:nvSpPr>
        <p:spPr>
          <a:xfrm>
            <a:off x="62293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加入檔案／Apps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C37CD76-0D1C-42FB-9548-1A228FA71015}"/>
              </a:ext>
            </a:extLst>
          </p:cNvPr>
          <p:cNvSpPr>
            <a:spLocks noGrp="1"/>
          </p:cNvSpPr>
          <p:nvPr/>
        </p:nvSpPr>
        <p:spPr>
          <a:xfrm>
            <a:off x="8839200" y="1952625"/>
            <a:ext cx="251460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AA6494-607E-4E6E-A961-53274FC29976}"/>
              </a:ext>
            </a:extLst>
          </p:cNvPr>
          <p:cNvSpPr>
            <a:spLocks noGrp="1"/>
          </p:cNvSpPr>
          <p:nvPr/>
        </p:nvSpPr>
        <p:spPr>
          <a:xfrm>
            <a:off x="8972550" y="2114550"/>
            <a:ext cx="22479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描述完成標準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82C9C0-BBBD-4815-AF51-A149F4BC42A1}"/>
              </a:ext>
            </a:extLst>
          </p:cNvPr>
          <p:cNvSpPr>
            <a:spLocks noGrp="1"/>
          </p:cNvSpPr>
          <p:nvPr/>
        </p:nvSpPr>
        <p:spPr>
          <a:xfrm>
            <a:off x="609600" y="2895600"/>
            <a:ext cx="1143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成果格式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41D6DD18-18CC-49C4-BAE3-B6A49B640C26}"/>
              </a:ext>
            </a:extLst>
          </p:cNvPr>
          <p:cNvSpPr>
            <a:spLocks noGrp="1"/>
          </p:cNvSpPr>
          <p:nvPr/>
        </p:nvSpPr>
        <p:spPr>
          <a:xfrm>
            <a:off x="6096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1750D79-3147-4B2C-9624-5BEBDE683A9A}"/>
              </a:ext>
            </a:extLst>
          </p:cNvPr>
          <p:cNvSpPr>
            <a:spLocks noGrp="1"/>
          </p:cNvSpPr>
          <p:nvPr/>
        </p:nvSpPr>
        <p:spPr>
          <a:xfrm>
            <a:off x="7239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來源範圍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70C46B82-8DB8-4D8A-9234-FCEF6CCE0555}"/>
              </a:ext>
            </a:extLst>
          </p:cNvPr>
          <p:cNvSpPr>
            <a:spLocks noGrp="1"/>
          </p:cNvSpPr>
          <p:nvPr/>
        </p:nvSpPr>
        <p:spPr>
          <a:xfrm>
            <a:off x="33528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5F96B48-30F3-4E4B-81EE-BEFA741705CD}"/>
              </a:ext>
            </a:extLst>
          </p:cNvPr>
          <p:cNvSpPr>
            <a:spLocks noGrp="1"/>
          </p:cNvSpPr>
          <p:nvPr/>
        </p:nvSpPr>
        <p:spPr>
          <a:xfrm>
            <a:off x="34671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限制與禁區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id="{7982C877-C118-400E-8D5A-430252749986}"/>
              </a:ext>
            </a:extLst>
          </p:cNvPr>
          <p:cNvSpPr>
            <a:spLocks noGrp="1"/>
          </p:cNvSpPr>
          <p:nvPr/>
        </p:nvSpPr>
        <p:spPr>
          <a:xfrm>
            <a:off x="60960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453DBBC-79B1-4BF0-A87A-1888AF4E9D5D}"/>
              </a:ext>
            </a:extLst>
          </p:cNvPr>
          <p:cNvSpPr>
            <a:spLocks noGrp="1"/>
          </p:cNvSpPr>
          <p:nvPr/>
        </p:nvSpPr>
        <p:spPr>
          <a:xfrm>
            <a:off x="62103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審核標準</a:t>
            </a:r>
          </a:p>
        </p:txBody>
      </p: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288CB829-B165-4700-89CE-21B864707F37}"/>
              </a:ext>
            </a:extLst>
          </p:cNvPr>
          <p:cNvSpPr>
            <a:spLocks noGrp="1"/>
          </p:cNvSpPr>
          <p:nvPr/>
        </p:nvSpPr>
        <p:spPr>
          <a:xfrm>
            <a:off x="8839200" y="3276600"/>
            <a:ext cx="2514600" cy="285750"/>
          </a:xfrm>
          <a:prstGeom prst="roundRect">
            <a:avLst>
              <a:gd name="adj" fmla="val 5000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198CA43-83C5-4A1E-9959-CCDECAF39E27}"/>
              </a:ext>
            </a:extLst>
          </p:cNvPr>
          <p:cNvSpPr>
            <a:spLocks noGrp="1"/>
          </p:cNvSpPr>
          <p:nvPr/>
        </p:nvSpPr>
        <p:spPr>
          <a:xfrm>
            <a:off x="8953500" y="3314700"/>
            <a:ext cx="2286000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需批准的動作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E2DFFEA2-55A6-4B03-89F9-A9C1EE6C5777}"/>
              </a:ext>
            </a:extLst>
          </p:cNvPr>
          <p:cNvSpPr>
            <a:spLocks noGrp="1"/>
          </p:cNvSpPr>
          <p:nvPr/>
        </p:nvSpPr>
        <p:spPr>
          <a:xfrm>
            <a:off x="609600" y="3924300"/>
            <a:ext cx="10972800" cy="1847850"/>
          </a:xfrm>
          <a:prstGeom prst="roundRect">
            <a:avLst>
              <a:gd name="adj" fmla="val 9278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2F132AD-1311-47E9-B78A-905DED565E1E}"/>
              </a:ext>
            </a:extLst>
          </p:cNvPr>
          <p:cNvSpPr>
            <a:spLocks noGrp="1"/>
          </p:cNvSpPr>
          <p:nvPr/>
        </p:nvSpPr>
        <p:spPr>
          <a:xfrm>
            <a:off x="838200" y="4133850"/>
            <a:ext cx="49530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執行中你只做 5 件事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225CEB4A-ED26-4E1C-9B62-68769487F3E6}"/>
              </a:ext>
            </a:extLst>
          </p:cNvPr>
          <p:cNvSpPr>
            <a:spLocks noGrp="1"/>
          </p:cNvSpPr>
          <p:nvPr/>
        </p:nvSpPr>
        <p:spPr>
          <a:xfrm>
            <a:off x="8763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56B02E9-B722-423A-83CA-A637E289EA5A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74A379F-92CA-42EB-AA75-5176AF841694}"/>
              </a:ext>
            </a:extLst>
          </p:cNvPr>
          <p:cNvSpPr>
            <a:spLocks noGrp="1"/>
          </p:cNvSpPr>
          <p:nvPr/>
        </p:nvSpPr>
        <p:spPr>
          <a:xfrm>
            <a:off x="4476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看計畫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18D02E46-6E4F-4411-850E-96E8662F243C}"/>
              </a:ext>
            </a:extLst>
          </p:cNvPr>
          <p:cNvSpPr>
            <a:spLocks noGrp="1"/>
          </p:cNvSpPr>
          <p:nvPr/>
        </p:nvSpPr>
        <p:spPr>
          <a:xfrm>
            <a:off x="295275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7154B99-5816-429A-B944-25EF95A32AD8}"/>
              </a:ext>
            </a:extLst>
          </p:cNvPr>
          <p:cNvSpPr>
            <a:spLocks noGrp="1"/>
          </p:cNvSpPr>
          <p:nvPr/>
        </p:nvSpPr>
        <p:spPr>
          <a:xfrm>
            <a:off x="295275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2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A93EDC1-264B-408D-A870-D299CB2435D9}"/>
              </a:ext>
            </a:extLst>
          </p:cNvPr>
          <p:cNvSpPr>
            <a:spLocks noGrp="1"/>
          </p:cNvSpPr>
          <p:nvPr/>
        </p:nvSpPr>
        <p:spPr>
          <a:xfrm>
            <a:off x="252412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補脈絡</a:t>
            </a: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7DE245B9-0534-4A15-95CD-21A806E93C3D}"/>
              </a:ext>
            </a:extLst>
          </p:cNvPr>
          <p:cNvSpPr>
            <a:spLocks noGrp="1"/>
          </p:cNvSpPr>
          <p:nvPr/>
        </p:nvSpPr>
        <p:spPr>
          <a:xfrm>
            <a:off x="50292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27093FD-3CCA-4CE5-AA25-602AF84FF5FB}"/>
              </a:ext>
            </a:extLst>
          </p:cNvPr>
          <p:cNvSpPr>
            <a:spLocks noGrp="1"/>
          </p:cNvSpPr>
          <p:nvPr/>
        </p:nvSpPr>
        <p:spPr>
          <a:xfrm>
            <a:off x="50292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3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01B56D6-169C-4CD4-9059-D92308227307}"/>
              </a:ext>
            </a:extLst>
          </p:cNvPr>
          <p:cNvSpPr>
            <a:spLocks noGrp="1"/>
          </p:cNvSpPr>
          <p:nvPr/>
        </p:nvSpPr>
        <p:spPr>
          <a:xfrm>
            <a:off x="46005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改方向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3668304A-77A9-4FED-A1D6-571FDCB1B10F}"/>
              </a:ext>
            </a:extLst>
          </p:cNvPr>
          <p:cNvSpPr>
            <a:spLocks noGrp="1"/>
          </p:cNvSpPr>
          <p:nvPr/>
        </p:nvSpPr>
        <p:spPr>
          <a:xfrm>
            <a:off x="7105650" y="4724400"/>
            <a:ext cx="438150" cy="4381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D484AF8-9D59-447C-8A96-2910027A9B07}"/>
              </a:ext>
            </a:extLst>
          </p:cNvPr>
          <p:cNvSpPr>
            <a:spLocks noGrp="1"/>
          </p:cNvSpPr>
          <p:nvPr/>
        </p:nvSpPr>
        <p:spPr>
          <a:xfrm>
            <a:off x="710565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5541DE4-FD5F-4030-8CFF-41F2BB9319A3}"/>
              </a:ext>
            </a:extLst>
          </p:cNvPr>
          <p:cNvSpPr>
            <a:spLocks noGrp="1"/>
          </p:cNvSpPr>
          <p:nvPr/>
        </p:nvSpPr>
        <p:spPr>
          <a:xfrm>
            <a:off x="667702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批重要動作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80A51991-51F7-4359-9135-31B3A3675DAF}"/>
              </a:ext>
            </a:extLst>
          </p:cNvPr>
          <p:cNvSpPr>
            <a:spLocks noGrp="1"/>
          </p:cNvSpPr>
          <p:nvPr/>
        </p:nvSpPr>
        <p:spPr>
          <a:xfrm>
            <a:off x="9182100" y="4724400"/>
            <a:ext cx="438150" cy="43815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DA865AB-6AFC-467B-805C-A2EF1FA46F2E}"/>
              </a:ext>
            </a:extLst>
          </p:cNvPr>
          <p:cNvSpPr>
            <a:spLocks noGrp="1"/>
          </p:cNvSpPr>
          <p:nvPr/>
        </p:nvSpPr>
        <p:spPr>
          <a:xfrm>
            <a:off x="9182100" y="4819650"/>
            <a:ext cx="4381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7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FCEDE20-633C-49AC-9682-23CC1DF1A098}"/>
              </a:ext>
            </a:extLst>
          </p:cNvPr>
          <p:cNvSpPr>
            <a:spLocks noGrp="1"/>
          </p:cNvSpPr>
          <p:nvPr/>
        </p:nvSpPr>
        <p:spPr>
          <a:xfrm>
            <a:off x="8753475" y="5257800"/>
            <a:ext cx="12954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驗收成品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397D871-CFDE-4F06-A9DB-2C29D93A27B6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A8029864-1A66-4E2F-AD4A-9EB8490CC52E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04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完整 180 分鐘：兩次實作＋兩個部門 Demo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03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13:00–14:00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情報員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建立決策資料包、NotebookLM 挖 3 條洞察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產出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3 條含來源與數字的洞察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14:00–15:00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企劃者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用新思維產出 A／B／C，完成一頁計畫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產出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假設、KPI、Owner、風險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15:00–16:00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ChatGPT Work 基礎＋財務／營業部案例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產出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主管可直接採用的工作 Brief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089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0D181632-1DE7-41F2-9300-18F841BD7C47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15C73F-EBF6-4C66-BE49-C5232F2F5BA6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好的 Work Brief：成果、來源、限制、驗收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006A7D-C2E9-45E6-975C-10751356541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30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6E9083-8623-4239-B329-E479A95C11AF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BACB10-A653-4ED4-AB7F-C07801074524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9144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不要只說「幫我分析」；要把主管的完成定義一次交代清楚。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4A41334F-83C1-422A-AA33-3D6C6422F8A3}"/>
              </a:ext>
            </a:extLst>
          </p:cNvPr>
          <p:cNvSpPr>
            <a:spLocks noGrp="1"/>
          </p:cNvSpPr>
          <p:nvPr/>
        </p:nvSpPr>
        <p:spPr>
          <a:xfrm>
            <a:off x="6096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0F70A95-730B-472C-B96D-3022C0527B9C}"/>
              </a:ext>
            </a:extLst>
          </p:cNvPr>
          <p:cNvSpPr>
            <a:spLocks noGrp="1"/>
          </p:cNvSpPr>
          <p:nvPr/>
        </p:nvSpPr>
        <p:spPr>
          <a:xfrm>
            <a:off x="8001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A｜成果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B047D2-1300-4758-A9F0-21FD54FFDA9C}"/>
              </a:ext>
            </a:extLst>
          </p:cNvPr>
          <p:cNvSpPr>
            <a:spLocks noGrp="1"/>
          </p:cNvSpPr>
          <p:nvPr/>
        </p:nvSpPr>
        <p:spPr>
          <a:xfrm>
            <a:off x="8001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要做什麼成品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給誰使用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決策場合與期限</a:t>
            </a: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33BFD5D8-B329-4C70-919D-F90A978977D4}"/>
              </a:ext>
            </a:extLst>
          </p:cNvPr>
          <p:cNvSpPr>
            <a:spLocks noGrp="1"/>
          </p:cNvSpPr>
          <p:nvPr/>
        </p:nvSpPr>
        <p:spPr>
          <a:xfrm>
            <a:off x="33528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6DD388-76CF-456A-9B24-5D48CE476850}"/>
              </a:ext>
            </a:extLst>
          </p:cNvPr>
          <p:cNvSpPr>
            <a:spLocks noGrp="1"/>
          </p:cNvSpPr>
          <p:nvPr/>
        </p:nvSpPr>
        <p:spPr>
          <a:xfrm>
            <a:off x="35433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B｜來源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2922DE7-2591-4C30-8DA0-2A42FED6A448}"/>
              </a:ext>
            </a:extLst>
          </p:cNvPr>
          <p:cNvSpPr>
            <a:spLocks noGrp="1"/>
          </p:cNvSpPr>
          <p:nvPr/>
        </p:nvSpPr>
        <p:spPr>
          <a:xfrm>
            <a:off x="35433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哪些檔案／Apps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可否上網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哪份數字為準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14131F0E-9CAB-402B-9DD7-F53BFF56AE19}"/>
              </a:ext>
            </a:extLst>
          </p:cNvPr>
          <p:cNvSpPr>
            <a:spLocks noGrp="1"/>
          </p:cNvSpPr>
          <p:nvPr/>
        </p:nvSpPr>
        <p:spPr>
          <a:xfrm>
            <a:off x="60960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1E8F706-858F-4389-9D2C-0263E01CB48A}"/>
              </a:ext>
            </a:extLst>
          </p:cNvPr>
          <p:cNvSpPr>
            <a:spLocks noGrp="1"/>
          </p:cNvSpPr>
          <p:nvPr/>
        </p:nvSpPr>
        <p:spPr>
          <a:xfrm>
            <a:off x="62865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C｜限制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B6AE0A-8190-49B1-9B09-4F2A8DBBC621}"/>
              </a:ext>
            </a:extLst>
          </p:cNvPr>
          <p:cNvSpPr>
            <a:spLocks noGrp="1"/>
          </p:cNvSpPr>
          <p:nvPr/>
        </p:nvSpPr>
        <p:spPr>
          <a:xfrm>
            <a:off x="62865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不可編造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敏感資料規則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不可外部寫入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77DF533C-3036-4DF4-A01E-3B16C0AFBB54}"/>
              </a:ext>
            </a:extLst>
          </p:cNvPr>
          <p:cNvSpPr>
            <a:spLocks noGrp="1"/>
          </p:cNvSpPr>
          <p:nvPr/>
        </p:nvSpPr>
        <p:spPr>
          <a:xfrm>
            <a:off x="88392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01B5B67-026D-4B4A-BEB2-AC6C5CA9605D}"/>
              </a:ext>
            </a:extLst>
          </p:cNvPr>
          <p:cNvSpPr>
            <a:spLocks noGrp="1"/>
          </p:cNvSpPr>
          <p:nvPr/>
        </p:nvSpPr>
        <p:spPr>
          <a:xfrm>
            <a:off x="90297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D｜驗收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EFA7E24-15CF-4E56-91E5-41EF16D35D6C}"/>
              </a:ext>
            </a:extLst>
          </p:cNvPr>
          <p:cNvSpPr>
            <a:spLocks noGrp="1"/>
          </p:cNvSpPr>
          <p:nvPr/>
        </p:nvSpPr>
        <p:spPr>
          <a:xfrm>
            <a:off x="90297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必含章節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數字核對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格式與成功標準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EA9A96F2-872B-48C6-ACF4-EEE6FFBEF9C1}"/>
              </a:ext>
            </a:extLst>
          </p:cNvPr>
          <p:cNvSpPr>
            <a:spLocks noGrp="1"/>
          </p:cNvSpPr>
          <p:nvPr/>
        </p:nvSpPr>
        <p:spPr>
          <a:xfrm>
            <a:off x="609600" y="4400550"/>
            <a:ext cx="10972800" cy="1352550"/>
          </a:xfrm>
          <a:prstGeom prst="roundRect">
            <a:avLst>
              <a:gd name="adj" fmla="val 12676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04CB5B0-9CB9-4426-8209-7A42B824511E}"/>
              </a:ext>
            </a:extLst>
          </p:cNvPr>
          <p:cNvSpPr>
            <a:spLocks noGrp="1"/>
          </p:cNvSpPr>
          <p:nvPr/>
        </p:nvSpPr>
        <p:spPr>
          <a:xfrm>
            <a:off x="838200" y="4619625"/>
            <a:ext cx="10477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Brief 檢查</a:t>
            </a: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1D0097E5-93DE-4698-B6D3-27F4632C4C26}"/>
              </a:ext>
            </a:extLst>
          </p:cNvPr>
          <p:cNvSpPr>
            <a:spLocks noGrp="1"/>
          </p:cNvSpPr>
          <p:nvPr/>
        </p:nvSpPr>
        <p:spPr>
          <a:xfrm>
            <a:off x="2076450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248AF8E-04F8-460F-A1B7-52FB899692AC}"/>
              </a:ext>
            </a:extLst>
          </p:cNvPr>
          <p:cNvSpPr>
            <a:spLocks noGrp="1"/>
          </p:cNvSpPr>
          <p:nvPr/>
        </p:nvSpPr>
        <p:spPr>
          <a:xfrm>
            <a:off x="2076450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10F7EF3-63BC-42E9-9FEF-F6B38C474F67}"/>
              </a:ext>
            </a:extLst>
          </p:cNvPr>
          <p:cNvSpPr>
            <a:spLocks noGrp="1"/>
          </p:cNvSpPr>
          <p:nvPr/>
        </p:nvSpPr>
        <p:spPr>
          <a:xfrm>
            <a:off x="1885950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成品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4607CC53-8BA3-449F-AFF9-58773D3A7A8C}"/>
              </a:ext>
            </a:extLst>
          </p:cNvPr>
          <p:cNvSpPr>
            <a:spLocks noGrp="1"/>
          </p:cNvSpPr>
          <p:nvPr/>
        </p:nvSpPr>
        <p:spPr>
          <a:xfrm>
            <a:off x="3838575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B36C6AB-82F6-4E3C-8DF1-2BFB98A33E3E}"/>
              </a:ext>
            </a:extLst>
          </p:cNvPr>
          <p:cNvSpPr>
            <a:spLocks noGrp="1"/>
          </p:cNvSpPr>
          <p:nvPr/>
        </p:nvSpPr>
        <p:spPr>
          <a:xfrm>
            <a:off x="3838575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64AA32A-5C31-4B3B-84EB-F7679192F6AA}"/>
              </a:ext>
            </a:extLst>
          </p:cNvPr>
          <p:cNvSpPr>
            <a:spLocks noGrp="1"/>
          </p:cNvSpPr>
          <p:nvPr/>
        </p:nvSpPr>
        <p:spPr>
          <a:xfrm>
            <a:off x="3648075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對象</a:t>
            </a: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3B283B22-F2A5-4EF1-B061-E3B0E4660452}"/>
              </a:ext>
            </a:extLst>
          </p:cNvPr>
          <p:cNvSpPr>
            <a:spLocks noGrp="1"/>
          </p:cNvSpPr>
          <p:nvPr/>
        </p:nvSpPr>
        <p:spPr>
          <a:xfrm>
            <a:off x="5600700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C0C8467-9B1C-4434-ABA4-CEBA6CE4C498}"/>
              </a:ext>
            </a:extLst>
          </p:cNvPr>
          <p:cNvSpPr>
            <a:spLocks noGrp="1"/>
          </p:cNvSpPr>
          <p:nvPr/>
        </p:nvSpPr>
        <p:spPr>
          <a:xfrm>
            <a:off x="5600700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7C1674-8D02-40A1-9844-646E262C3571}"/>
              </a:ext>
            </a:extLst>
          </p:cNvPr>
          <p:cNvSpPr>
            <a:spLocks noGrp="1"/>
          </p:cNvSpPr>
          <p:nvPr/>
        </p:nvSpPr>
        <p:spPr>
          <a:xfrm>
            <a:off x="5410200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來源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3A05BBFB-8DFB-4197-AB79-C467DBA82B18}"/>
              </a:ext>
            </a:extLst>
          </p:cNvPr>
          <p:cNvSpPr>
            <a:spLocks noGrp="1"/>
          </p:cNvSpPr>
          <p:nvPr/>
        </p:nvSpPr>
        <p:spPr>
          <a:xfrm>
            <a:off x="7362825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CB89CBA-53DE-4401-BEF8-E88FFC0632E8}"/>
              </a:ext>
            </a:extLst>
          </p:cNvPr>
          <p:cNvSpPr>
            <a:spLocks noGrp="1"/>
          </p:cNvSpPr>
          <p:nvPr/>
        </p:nvSpPr>
        <p:spPr>
          <a:xfrm>
            <a:off x="7362825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5FCEE18-6B8F-4FE5-9DD9-68D1D5C60461}"/>
              </a:ext>
            </a:extLst>
          </p:cNvPr>
          <p:cNvSpPr>
            <a:spLocks noGrp="1"/>
          </p:cNvSpPr>
          <p:nvPr/>
        </p:nvSpPr>
        <p:spPr>
          <a:xfrm>
            <a:off x="7172325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禁區</a:t>
            </a: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8313C3BD-6A33-4803-88F4-C703FAFFC4A5}"/>
              </a:ext>
            </a:extLst>
          </p:cNvPr>
          <p:cNvSpPr>
            <a:spLocks noGrp="1"/>
          </p:cNvSpPr>
          <p:nvPr/>
        </p:nvSpPr>
        <p:spPr>
          <a:xfrm>
            <a:off x="9124950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E1C3E3F-8F2A-4AE6-9D20-7DD261205DA3}"/>
              </a:ext>
            </a:extLst>
          </p:cNvPr>
          <p:cNvSpPr>
            <a:spLocks noGrp="1"/>
          </p:cNvSpPr>
          <p:nvPr/>
        </p:nvSpPr>
        <p:spPr>
          <a:xfrm>
            <a:off x="9124950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41E61FC-1851-4CED-8941-0A9963450B8C}"/>
              </a:ext>
            </a:extLst>
          </p:cNvPr>
          <p:cNvSpPr>
            <a:spLocks noGrp="1"/>
          </p:cNvSpPr>
          <p:nvPr/>
        </p:nvSpPr>
        <p:spPr>
          <a:xfrm>
            <a:off x="8934450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成功標準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9211551-809D-4519-B997-128A5097A410}"/>
              </a:ext>
            </a:extLst>
          </p:cNvPr>
          <p:cNvSpPr>
            <a:spLocks noGrp="1"/>
          </p:cNvSpPr>
          <p:nvPr/>
        </p:nvSpPr>
        <p:spPr>
          <a:xfrm>
            <a:off x="838200" y="5514975"/>
            <a:ext cx="9048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825" b="0">
                <a:solidFill>
                  <a:srgbClr val="D8CDDF"/>
                </a:solidFill>
              </a:defRPr>
            </a:pPr>
            <a:r>
              <a:rPr sz="1350" b="0">
                <a:solidFill>
                  <a:srgbClr val="D8CDDF"/>
                </a:solidFill>
              </a:rPr>
              <a:t>句型：請完成【成品】，供【對象／場合】使用；只用【來源】，遵守【限制】，並通過【驗收】。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856BEC0-09F5-49C5-906F-67C64D30DBC3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AA0547D5-1313-4DD8-A7C8-CB9B4E23DB11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95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台茂各部門：先挑「重複、跨檔、要判斷」的工作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31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今天示範財務、營業、行銷／會員、工務／設營四組案例。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財務部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營收入帳比對｜月結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費用／稅務｜預算差異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營業部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租約續約｜坪效分析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招商配置｜檔期扣款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行銷／會員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活動 ROI｜社群導流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RFM｜客訴與回流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工務／設營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維修趨勢｜資本支出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巡檢｜異常事故報告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適合 Work 的判斷：材料多、步驟長、要形成可交付成品，而且需要主管覆核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40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Demo 1｜財務部：營收成長，獲利為何變差？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32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把日常核對工作升級成「缺口原因＋資源配置」決策分析。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營收進度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2026H1 35.8 億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只達全年目標 43.7%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營益率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2025H1 38.9%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2026H1 降至 37.2%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成本壓力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人事費 YoY +9.4%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維修費 YoY +36.8%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主管決策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下半年先補營收缺口？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還是先修成本結構？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資料：C4 營運總覽＋G6-1 財務費用＋G6-2 人力＋G6-3 IT 投入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40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財務部 Work Brief：產出可送經營會議的缺口分析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33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請完成《2026H1 財務缺口與 2027 資源配置建議》：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只用 C4、G6-1、G6-2、G6-3；核對營收與費用數字。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拆解營益率下滑原因，區分收入、成本與一次性因素。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提出 A 控費、B 平衡、C 投資轉型三案，列取捨。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推薦一案，附 KPI、預算區間、Owner、90 天行動。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做 Pre-mortem；不確定處標示，輸出 2 頁決策 memo。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Work 是否先建立分析步驟、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辨識資料缺口，再開始寫成品？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它有沒有核對 35.8 億、37.2%、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9.4% 與 36.8% 四個錨點？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還缺哪一份資料。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52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財務部 Demo 跑法｜20 分鐘看四個關鍵動作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34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 4 份資料，要求先列分析計畫與待確認口徑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是否把模擬數字當作真實財報？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執行分析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讓 Work 對帳、拆營益率、產出三案與敏感度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是否分清來源事實與推論？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要求刪空話、補 KPI、明列不確定與待拍板事項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2 頁決策 memo＋一頁三案比較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089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Demo 2｜營業部：18 櫃約滿潮，續約資源怎麼排？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35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把租約清單、坪效趨勢與競品情報整成招商優先序。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工作量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2027Q1 共 18 櫃到期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含 2 個主力店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結構轉折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運動戶外坪效 2026-03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開始反超精品美妝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單櫃風險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1F-A05 美妝櫃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連 6 月未達保底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外部壓力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大江 2026Q3 擴建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華泰價格低 15–20%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資料：G2-1 租約主檔＋G2-2 坪效月報＋C1 競品情報＋C4 營運總覽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40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000" b="1">
                <a:solidFill>
                  <a:srgbClr val="402B56"/>
                </a:solidFill>
              </a:rPr>
              <a:t>營業部 Work Brief：完成 2027Q1 續約與招商作戰表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36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請完成《2027Q1 續約與招商優先序建議》：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只用 G2-1、G2-2、C1、C4；先核對租約與坪效口徑。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將 18 櫃分成續約、條件調整、汰換三類，說明依據。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特別評估 2 主力店、1F-A05 與 B2 運動戶外機會。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提出 A 微調、B 重配、C 歸零三案及談判優先序。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輸出一頁決策表＋90 天時程；未提供資料不得編造。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分類是依業績、坪效、到期日、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保底與競品風險，還是只看單一指標？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Work 有沒有指出招商人力缺 2 人，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以及約滿潮的執行風險？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還缺哪一份資料。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52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000" b="1">
                <a:solidFill>
                  <a:srgbClr val="402B56"/>
                </a:solidFill>
              </a:rPr>
              <a:t>營業部 Demo 跑法｜20 分鐘從 250 櫃到可執行優先序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37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上傳租約、坪效、競品與營運總覽，指定禁止腦補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是否找到 18 櫃、2 主力店？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建立分類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依到期、坪效、保底、角色與競品影響排序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分類規則是否透明、可回查？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加入談判先後、人力限制、90 天節點與備案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續約作戰表＋三案招商策略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089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Demo 3｜行銷／會員：會員數創新高，親子客在流失？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38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把檔期結案與會員報表升級成「流失警訊＋資源重配」決策分析。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表面亮眼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總會員數 43.0 萬新高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週年慶 ROI 4.19 全表最高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沉睡警訊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沉睡會員 6 季 +63%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8,800 人集中親子客群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通路轉移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IG 互動連 6 個月下滑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LINE 導流已超越 IG+FB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主管決策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H2 續押大檔期與 IG？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還是轉攻親子挽回？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資料：G3-1 檔期成效＋G3-2 社群導流＋G4-1 CRM 季報＋G4-2 客訴紀錄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行銷／會員 Work Brief：產出可送行銷會議的重配提案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39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請完成《親子客群流失診斷與 2026H2 資源重配建議》：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只用 G3-1、G3-2、G4-1、G4-2；先核對口徑。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用三份以上資料交叉驗證親子客流失，列證據鏈。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檢討檔期與社群預算配置與數據矛盾之處。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提出 A 加碼大檔、B 親子挽回、C 轉守 LINE 三案。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輸出 2 頁 memo＋H2 預算重配表；不得編造資料。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Work 是否把沉睡暴增、IG 下滑、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7F 客訴串成同一條故事線？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它有沒有質疑 ROI 4.19 背後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新客占比僅 18%？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還缺哪一份資料。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年度計畫真正的問題，不是文字不夠漂亮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04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請看一份「去年內容換日期」的年度計畫：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目標只寫成長 5%，沒有拆解來客、提袋率、客單價。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說競品不影響核心客群，卻沒有任何來源或數據。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工作項目很多，但沒有優先順序、Owner 與停止條件。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對風險只寫「持續觀察」，沒有觸發點與備案。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結論看似完整，管理層仍不知道要拍板什麼。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主管追問 01｜根據呢？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這個判斷由哪份資料支持？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數字期間、定義與版本一致嗎？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主管追問 02｜所以呢？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這個洞察改變哪個決策？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要加碼、止血、續約，還是汰換？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還缺哪一份資料。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52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行銷／會員 Demo 跑法｜20 分鐘串出一條流失證據鏈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40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 4 份資料，要求先列驗證計畫與口徑假設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是否把模擬數字當作真實會員個資？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執行分析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讓 Work 交叉驗證流失證據、比通路效率、產出三案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每個結論能否回查到來源檔案？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加入品牌與檔期限制，刪空話、補預算重配表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2 頁決策 memo＋H2 預算重配表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Demo 4｜工務／設營：修不完的電梯，8,000 萬缺口怎麼補？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41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把巡檢維修紀錄升級成「風險排序＋資本支出」決策分析。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異常訊號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電梯修繕半年 6→18 件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外包維修費暴增 4.5 倍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惡性循環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保養完成率 90%→75%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搶修排擠保養排程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資本缺口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 項高風險共 8,000 萬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已達年度預算 111%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主管決策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提前汰換還是搶修續命？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資金缺口向誰要？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資料：G5-1 維修月報＋G5-2 汰換排程＋G1-3 預算差異＋C3 會議紀錄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工務／設營 Work Brief：產出可送經營會議的汰換提案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42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請完成《2027 高風險設備汰換與資金缺口提案》：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只用 G5-1、G5-2、G1-3、C3；先核對件數與費用。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用維修趨勢驗證 3 項高風險設備急迫性，列證據。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比較「提前汰換 vs 持續搶修」成本與停機風險。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提出 A 一次到位、B 分年汰換、C 大修續用三案。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輸出 2 頁 memo＋分年資金表；不確定處標示。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Work 是否把件數、保養率、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維修費讀成同一台設備的惡化？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它有沒有發現 8,000 萬達預算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111%、去年已超支 9.6%？</a:t>
            </a:r>
          </a:p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還缺哪一份資料。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工務／設營 Demo 跑法｜20 分鐘排出設備汰換優先序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43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 4 份資料，指定風險判定基準與禁止腦補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是否找到 6→18 件與 8,000 萬？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執行分析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依剩餘壽命、故障趨勢、影響範圍排出急迫序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排序依據是否透明、可回查？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加入停機窗口、預算上限與董事會提案節點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2 頁決策 memo＋三案分年資金表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加場示範｜Codex 流程自動化：不做分析，直接省工時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44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四個例行流程新跑法：丟檔案 → 下 Brief → 拿成品，主管只覆核紅字。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財會對帳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POS×支付×銀行三方互核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每日 2.5 小時 → 5 分鐘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合約核對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LAA×合約×系統逐項比對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每份 40 分鐘 → 5 分鐘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DM 校對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回稿缺漏、價格、禁用語檢查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 天 → 30 分鐘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通報補登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LINE 對話轉標準紀錄與跟催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 小時 → 5 分鐘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適合 Codex 的判斷：規則明確、重複發生、成品格式固定——主管只覆核，不用自己動手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Demo 5｜財會對帳：每天 2.5 小時的三方核對，5 分鐘做完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45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把 POS、支付明細、銀行入帳的逐筆核對交給 Codex，人只看異常。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工作量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每日 3 系統互核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13 種支付工具 158 筆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規則差異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信用卡 T+1、行動支付 T+2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手續費淨額入帳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本日埋梗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 筆真異常：漏登 12,800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重複沖帳 6,450、不明入款 45,000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效率決策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人工 2.5 小時 → Codex 5 分鐘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主管只審 3 筆異常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資料：G6-4 POS 日結＋G6-5 支付明細＋G6-6 銀行入帳＋G6-4a 規則表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財會對帳 Codex Brief：產出當日差異清單與主管摘要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46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請完成《0718 營收三方對帳差異清單》：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只用 G6-4、G6-5、G6-6 三份檔案與 G6-4a 規則表。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依支付工具逐筆比對 POS、交易明細與銀行入帳。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依規則排除手續費與入帳天數造成的正常差異。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列出真異常：金額、櫃位、可能原因、建議查核動作。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輸出差異總表＋3 行主管摘要；不得編造資料。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Codex 是否先讀懂手續費與入帳規則，再開始逐筆比對？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它抓到的是 3 筆真異常，還是把 T+1/T+2 也誤報成異常？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財會對帳 Demo 跑法｜20 分鐘從 158 筆到 3 筆真異常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47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 3 份對帳檔與規則表，要求先讀規則再比對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是否把模擬數字當作真實營收？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執行比對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Codex 逐筆互核，排除 T+1/T+2 與手續費差異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規則性差異有沒有被誤報成異常？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追問 45,000 不明入款的查核動作與負責人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差異總表＋3 行主管摘要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4394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 dirty="0">
                <a:solidFill>
                  <a:srgbClr val="402B56"/>
                </a:solidFill>
              </a:rPr>
              <a:t>Demo 6｜合約核對：LAA×合約×系統，40 </a:t>
            </a:r>
            <a:r>
              <a:rPr sz="3300" b="1" dirty="0" err="1">
                <a:solidFill>
                  <a:srgbClr val="402B56"/>
                </a:solidFill>
              </a:rPr>
              <a:t>分鐘變</a:t>
            </a:r>
            <a:r>
              <a:rPr sz="3300" b="1" dirty="0">
                <a:solidFill>
                  <a:srgbClr val="402B56"/>
                </a:solidFill>
              </a:rPr>
              <a:t> 5 </a:t>
            </a:r>
            <a:r>
              <a:rPr sz="3300" b="1" dirty="0" err="1">
                <a:solidFill>
                  <a:srgbClr val="402B56"/>
                </a:solidFill>
              </a:rPr>
              <a:t>分鐘</a:t>
            </a:r>
            <a:endParaRPr sz="3300" b="1" dirty="0">
              <a:solidFill>
                <a:srgbClr val="402B56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48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用印前三方逐項比對交給 Codex，主管只看不符的紅字。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工作量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每月 15–20 份用印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每份人工核對 30–40 分鐘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核對範圍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商業條件＋公司登記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負責人＋匯款帳戶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本日埋梗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6 處不一致：抽成 22%↔25%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保證金短列、租期少一年…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效率決策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核對表 5 分鐘產出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退件修正清單直接可用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資料：G6-7 LAA 條件表＋G6-8 合約草稿＋G6-9 系統建檔資料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合約核對 Codex Brief：產出用印前三方核對表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49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請完成《森果甜點專櫃用印前核對表》：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只用 G6-7 LAA、G6-8 合約草稿、G6-9 系統建檔三份。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逐項比對商業條件：抽成、包底、租期、保證金、費用。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比對公司登記、負責人與匯款帳戶是否三方一致。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產出核對表：一致打✓、不符列出三方各自的值。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附退件修正清單與風險提醒；不得編造資料。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它是否做成「三欄對照」核對表，而不是只寫一段結論？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6 處不符全抓到了嗎？有沒有把一致的欄位誤報成不符？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041209F4-AF5A-42AE-891F-B739C7515FC5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C97F1C-D7E2-4163-806B-10BB171E075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今天只練一條線：情報 → 選項 → 計畫 → 審核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E8F791-29CE-4180-A3DC-9EA765B291DE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05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AE3362-3A6C-4BC8-BCC5-2210047FE2D5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8250F71F-AA10-41E6-921C-795031060FAA}"/>
              </a:ext>
            </a:extLst>
          </p:cNvPr>
          <p:cNvSpPr>
            <a:spLocks noGrp="1"/>
          </p:cNvSpPr>
          <p:nvPr/>
        </p:nvSpPr>
        <p:spPr>
          <a:xfrm>
            <a:off x="6096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871F4-6C8B-485F-B68C-846602D12491}"/>
              </a:ext>
            </a:extLst>
          </p:cNvPr>
          <p:cNvSpPr>
            <a:spLocks noGrp="1"/>
          </p:cNvSpPr>
          <p:nvPr/>
        </p:nvSpPr>
        <p:spPr>
          <a:xfrm>
            <a:off x="8001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B2262D-7160-478B-B3C0-B9D7470D82FB}"/>
              </a:ext>
            </a:extLst>
          </p:cNvPr>
          <p:cNvSpPr>
            <a:spLocks noGrp="1"/>
          </p:cNvSpPr>
          <p:nvPr/>
        </p:nvSpPr>
        <p:spPr>
          <a:xfrm>
            <a:off x="8001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找證據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EC917B-438C-4CFB-991A-6721BB9DAEBC}"/>
              </a:ext>
            </a:extLst>
          </p:cNvPr>
          <p:cNvSpPr>
            <a:spLocks noGrp="1"/>
          </p:cNvSpPr>
          <p:nvPr/>
        </p:nvSpPr>
        <p:spPr>
          <a:xfrm>
            <a:off x="8001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NotebookLM 整理內部資料、競品情報與會議脈絡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41023448-51D9-4411-9501-A4A880A4B08E}"/>
              </a:ext>
            </a:extLst>
          </p:cNvPr>
          <p:cNvSpPr>
            <a:spLocks noGrp="1"/>
          </p:cNvSpPr>
          <p:nvPr/>
        </p:nvSpPr>
        <p:spPr>
          <a:xfrm>
            <a:off x="31813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B97B7A-B07B-493A-B236-71B9819B9B75}"/>
              </a:ext>
            </a:extLst>
          </p:cNvPr>
          <p:cNvSpPr>
            <a:spLocks noGrp="1"/>
          </p:cNvSpPr>
          <p:nvPr/>
        </p:nvSpPr>
        <p:spPr>
          <a:xfrm>
            <a:off x="31813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A89DFF24-E883-4663-A167-D3194350F001}"/>
              </a:ext>
            </a:extLst>
          </p:cNvPr>
          <p:cNvSpPr>
            <a:spLocks noGrp="1"/>
          </p:cNvSpPr>
          <p:nvPr/>
        </p:nvSpPr>
        <p:spPr>
          <a:xfrm>
            <a:off x="33528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AA08F7-71B3-454F-BF12-67FB18D7526C}"/>
              </a:ext>
            </a:extLst>
          </p:cNvPr>
          <p:cNvSpPr>
            <a:spLocks noGrp="1"/>
          </p:cNvSpPr>
          <p:nvPr/>
        </p:nvSpPr>
        <p:spPr>
          <a:xfrm>
            <a:off x="35433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134C78-A0B6-4D95-99AB-F392CADF1CD5}"/>
              </a:ext>
            </a:extLst>
          </p:cNvPr>
          <p:cNvSpPr>
            <a:spLocks noGrp="1"/>
          </p:cNvSpPr>
          <p:nvPr/>
        </p:nvSpPr>
        <p:spPr>
          <a:xfrm>
            <a:off x="35433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做判斷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B31DC12-A71A-4AFF-B272-7E196842B206}"/>
              </a:ext>
            </a:extLst>
          </p:cNvPr>
          <p:cNvSpPr>
            <a:spLocks noGrp="1"/>
          </p:cNvSpPr>
          <p:nvPr/>
        </p:nvSpPr>
        <p:spPr>
          <a:xfrm>
            <a:off x="35433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找異常、轉折、矛盾與尚未驗證的假設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F9FC88A-C433-4372-925F-FBB6CBA3B726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B8E23D3-36C2-433E-AE74-234F4BB2427A}"/>
              </a:ext>
            </a:extLst>
          </p:cNvPr>
          <p:cNvSpPr>
            <a:spLocks noGrp="1"/>
          </p:cNvSpPr>
          <p:nvPr/>
        </p:nvSpPr>
        <p:spPr>
          <a:xfrm>
            <a:off x="59245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74FB7BDA-8F39-4389-B0C1-925D72F6259B}"/>
              </a:ext>
            </a:extLst>
          </p:cNvPr>
          <p:cNvSpPr>
            <a:spLocks noGrp="1"/>
          </p:cNvSpPr>
          <p:nvPr/>
        </p:nvSpPr>
        <p:spPr>
          <a:xfrm>
            <a:off x="60960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B77DB61-BB21-4C63-86D5-008BB68C484C}"/>
              </a:ext>
            </a:extLst>
          </p:cNvPr>
          <p:cNvSpPr>
            <a:spLocks noGrp="1"/>
          </p:cNvSpPr>
          <p:nvPr/>
        </p:nvSpPr>
        <p:spPr>
          <a:xfrm>
            <a:off x="62865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4CD3D6C-6013-4A8A-8A1E-0D77F53C7ABA}"/>
              </a:ext>
            </a:extLst>
          </p:cNvPr>
          <p:cNvSpPr>
            <a:spLocks noGrp="1"/>
          </p:cNvSpPr>
          <p:nvPr/>
        </p:nvSpPr>
        <p:spPr>
          <a:xfrm>
            <a:off x="62865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產選項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71899B-3751-4C4C-A99B-CA8691C0B141}"/>
              </a:ext>
            </a:extLst>
          </p:cNvPr>
          <p:cNvSpPr>
            <a:spLocks noGrp="1"/>
          </p:cNvSpPr>
          <p:nvPr/>
        </p:nvSpPr>
        <p:spPr>
          <a:xfrm>
            <a:off x="62865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ChatGPT 生成保守、基準、突破三個方案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CC7EB93-A1FB-4898-83DF-24B4F15E3DD6}"/>
              </a:ext>
            </a:extLst>
          </p:cNvPr>
          <p:cNvSpPr>
            <a:spLocks noGrp="1"/>
          </p:cNvSpPr>
          <p:nvPr/>
        </p:nvSpPr>
        <p:spPr>
          <a:xfrm>
            <a:off x="86677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F2D1E5B-8796-4A04-921A-9BE67FDC63C0}"/>
              </a:ext>
            </a:extLst>
          </p:cNvPr>
          <p:cNvSpPr>
            <a:spLocks noGrp="1"/>
          </p:cNvSpPr>
          <p:nvPr/>
        </p:nvSpPr>
        <p:spPr>
          <a:xfrm>
            <a:off x="86677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EDACBF7B-333D-4BEE-BD5E-11D031531B1A}"/>
              </a:ext>
            </a:extLst>
          </p:cNvPr>
          <p:cNvSpPr>
            <a:spLocks noGrp="1"/>
          </p:cNvSpPr>
          <p:nvPr/>
        </p:nvSpPr>
        <p:spPr>
          <a:xfrm>
            <a:off x="88392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58A16AA-B48D-41FA-B6C3-18160FB11F8C}"/>
              </a:ext>
            </a:extLst>
          </p:cNvPr>
          <p:cNvSpPr>
            <a:spLocks noGrp="1"/>
          </p:cNvSpPr>
          <p:nvPr/>
        </p:nvSpPr>
        <p:spPr>
          <a:xfrm>
            <a:off x="90297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685B0C6-3085-4E23-A79C-5654D3B1152F}"/>
              </a:ext>
            </a:extLst>
          </p:cNvPr>
          <p:cNvSpPr>
            <a:spLocks noGrp="1"/>
          </p:cNvSpPr>
          <p:nvPr/>
        </p:nvSpPr>
        <p:spPr>
          <a:xfrm>
            <a:off x="90297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送審核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A9E2C-4242-4956-B823-4832EF44C227}"/>
              </a:ext>
            </a:extLst>
          </p:cNvPr>
          <p:cNvSpPr>
            <a:spLocks noGrp="1"/>
          </p:cNvSpPr>
          <p:nvPr/>
        </p:nvSpPr>
        <p:spPr>
          <a:xfrm>
            <a:off x="90297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補 KPI、Owner、預算、風險與 90 天行動</a:t>
            </a:r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F9C8C40E-700F-4B1B-BA47-E66AFDA04468}"/>
              </a:ext>
            </a:extLst>
          </p:cNvPr>
          <p:cNvSpPr>
            <a:spLocks noGrp="1"/>
          </p:cNvSpPr>
          <p:nvPr/>
        </p:nvSpPr>
        <p:spPr>
          <a:xfrm>
            <a:off x="609600" y="4533900"/>
            <a:ext cx="5238750" cy="1257300"/>
          </a:xfrm>
          <a:prstGeom prst="roundRect">
            <a:avLst>
              <a:gd name="adj" fmla="val 13636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FA7CC9-4592-4AE2-98F5-652F7BA4C279}"/>
              </a:ext>
            </a:extLst>
          </p:cNvPr>
          <p:cNvSpPr>
            <a:spLocks noGrp="1"/>
          </p:cNvSpPr>
          <p:nvPr/>
        </p:nvSpPr>
        <p:spPr>
          <a:xfrm>
            <a:off x="83820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AI 負責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5579FAF-806F-427C-B7CB-B6F6DC018490}"/>
              </a:ext>
            </a:extLst>
          </p:cNvPr>
          <p:cNvSpPr>
            <a:spLocks noGrp="1"/>
          </p:cNvSpPr>
          <p:nvPr/>
        </p:nvSpPr>
        <p:spPr>
          <a:xfrm>
            <a:off x="838200" y="5067300"/>
            <a:ext cx="44767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蒐集、比對、生成、挑戰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與整理成可交付格式</a:t>
            </a:r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id="{034068ED-DC7D-4342-A786-6A0DE5D89BA0}"/>
              </a:ext>
            </a:extLst>
          </p:cNvPr>
          <p:cNvSpPr>
            <a:spLocks noGrp="1"/>
          </p:cNvSpPr>
          <p:nvPr/>
        </p:nvSpPr>
        <p:spPr>
          <a:xfrm>
            <a:off x="6076950" y="4533900"/>
            <a:ext cx="5505450" cy="1257300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0BC8D59-5B5F-48BA-9A1A-13DCA5496560}"/>
              </a:ext>
            </a:extLst>
          </p:cNvPr>
          <p:cNvSpPr>
            <a:spLocks noGrp="1"/>
          </p:cNvSpPr>
          <p:nvPr/>
        </p:nvSpPr>
        <p:spPr>
          <a:xfrm>
            <a:off x="632460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主管負責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A30A310-76AD-4F19-BCA5-10A426FAB385}"/>
              </a:ext>
            </a:extLst>
          </p:cNvPr>
          <p:cNvSpPr>
            <a:spLocks noGrp="1"/>
          </p:cNvSpPr>
          <p:nvPr/>
        </p:nvSpPr>
        <p:spPr>
          <a:xfrm>
            <a:off x="6324600" y="5067300"/>
            <a:ext cx="4762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定義問題、選擇取捨、</a:t>
            </a:r>
          </a:p>
          <a:p>
            <a:pPr algn="l">
              <a:buNone/>
              <a:defRPr sz="1575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核對數字並承擔決策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5467B52-3DE7-4357-BEA8-BC395C49471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22DBD248-732E-4ADB-8CC7-36612A291447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370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合約核對 Demo 跑法｜20 分鐘抓出 6 處不符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50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 LAA、合約、系統建檔，指定三方逐項對照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是否漏了登記與帳戶、只比商業條件？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執行核對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產出三欄對照核對表，不符處列出三方各自的值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6 處不符全列了嗎？有沒有誤報？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退件清單寫清楚：租戶改什麼、系統建檔改什麼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三方核對表＋退件修正清單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Demo 7｜DM 校對：百櫃回稿校 3 天，30 分鐘出總表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51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檔期 DM 的文案、圖檔、價格逐櫃檢查交給 Codex，退件通知一併擬好。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工作量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週年慶 DM 百櫃回稿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人工彙整校對約 3 天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錯誤型態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價格錯、字數爆版、缺圖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違規用語、漏交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本日埋梗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30 櫃樣本藏 7 個問題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含 1 櫃漏交、2 櫃價格不符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效率決策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校對總表＋退件通知 30 分鐘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發稿前一次擋掉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資料：G2-3 徵稿規格＋G2-3a 邀稿清單＋G2-4 回稿總表＋G2-5 價格檔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DM 校對 Codex Brief：產出校對總表與退件通知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52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請完成《週年慶 DM 回稿校對總表》：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只用 G2-3、G2-3a、G2-4、G2-5 四份檔案。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逐櫃檢查：漏交、缺圖、字數上限、禁用語、價格一致。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校對總表每櫃一列，問題註明違反哪一條規格。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為每個問題櫃擬退件通知（100 字內、語氣客氣）。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附 3 行進度摘要給主管；不得編造資料。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它是否逐條對規格檢查，而不是憑語感挑錯？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7 個問題全抓到了嗎？退件通知能直接寄出嗎？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DM 校對 Demo 跑法｜20 分鐘抓出 7 個問題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53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上傳規格、回稿、價格檔，要求逐條對規格檢查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是否先讀規格條款再挑錯？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執行校對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逐櫃檢查五類問題，價格對回系統檔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7 個問題全抓到了嗎？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修退件通知語氣，補 3 行進度摘要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校對總表＋退件通知草稿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Demo 8｜通報補登：LINE 洗版 60 則，5 分鐘變追蹤表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54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漏水跳電通報從群組對話自動轉成標準紀錄，漏登、未結案一次抓出。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工作量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假日一天 60+ 則群組訊息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下班前人工補登約 1 小時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風險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訊息洗版漏看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修好沒回報、沒人跟催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本日埋梗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LINE 裡 9 件事件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紀錄表只登 6 件、2 件未結案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效率決策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完整紀錄＋未結案清單 5 分鐘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主管只追 2 件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資料：G2-6 LINE 對話匯出＋G2-7 現行紀錄表＋G2-8 欄位規範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492EF32-0C6A-4252-8C8C-38A2B1AAE53C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F16688-75B0-49BE-B1A0-E74B2524964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通報補登 Codex Brief：產出補登紀錄與跟催清單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05715A-F231-4145-B67A-01E4C6297534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55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5E344-AEA7-45DB-8A79-71A880390D2C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ABCDD53F-5F68-4A8C-9127-5ECD2AD6577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E5F9039-6201-400B-BCF7-FAAC875565EB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C3251-B19B-4DBB-AECD-E9DE3C0F05F7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BDFD9-A3FA-44D2-80F7-4B37860B0E63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請完成《0718 異常通報補登與追蹤清單》：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025EA8-A16C-42AF-ABCE-B749E74D3A62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1. 只用 G2-6 對話匯出、G2-7 紀錄表、G2-8 欄位規範。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5954E-705B-464D-AA98-27869DBD5C88}"/>
              </a:ext>
            </a:extLst>
          </p:cNvPr>
          <p:cNvSpPr>
            <a:spLocks noGrp="1"/>
          </p:cNvSpPr>
          <p:nvPr/>
        </p:nvSpPr>
        <p:spPr>
          <a:xfrm>
            <a:off x="876300" y="33337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2. 抽出每件事件：時間、樓層櫃位、類型、處理經過。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7A583-2616-4182-B2FF-22DFA01B17EC}"/>
              </a:ext>
            </a:extLst>
          </p:cNvPr>
          <p:cNvSpPr>
            <a:spLocks noGrp="1"/>
          </p:cNvSpPr>
          <p:nvPr/>
        </p:nvSpPr>
        <p:spPr>
          <a:xfrm>
            <a:off x="876300" y="38290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3. 與紀錄表比對，列出漏登事件並補成標準格式。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907A4F-3AEA-4F32-ACBF-C66116E50D6B}"/>
              </a:ext>
            </a:extLst>
          </p:cNvPr>
          <p:cNvSpPr>
            <a:spLocks noGrp="1"/>
          </p:cNvSpPr>
          <p:nvPr/>
        </p:nvSpPr>
        <p:spPr>
          <a:xfrm>
            <a:off x="876300" y="43243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4. 標出未結案事件與最後停在誰手上，列跟催清單。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BD62F3-8443-4113-8448-6257C12A01B9}"/>
              </a:ext>
            </a:extLst>
          </p:cNvPr>
          <p:cNvSpPr>
            <a:spLocks noGrp="1"/>
          </p:cNvSpPr>
          <p:nvPr/>
        </p:nvSpPr>
        <p:spPr>
          <a:xfrm>
            <a:off x="876300" y="4819650"/>
            <a:ext cx="6191250" cy="3714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5. 輸出補登後完整紀錄表＋3 行主管摘要；不得編造資料。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775C7270-2F50-4281-AC27-D573405086BA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525A91-1515-40DE-BC42-BFC27218AC0B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DCCF7E-7146-4AD4-AC34-4EB9B0463D0D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它能從閒聊洗版中分辨出幾件是真事件嗎？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CC92587-27FF-4D94-8E55-559C17710876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4AFBB-8A2C-42EE-A9D4-28F02AF9405D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6318E3-A038-4C45-9649-296B56E1D423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3 件漏登、2 件未結案有沒有全部抓到？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598916-C512-496E-8EF8-3FADF5F604B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7A8F2AC-EDF2-4513-8542-B6477C33711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FEFC8D34-CE00-400F-B6D9-7956A772BC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095468-9568-4718-A148-F8B942BADC8D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通報補登 Demo 跑法｜20 分鐘從 60 則訊息到 9 件事件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080FB-7F74-4312-AD0D-49317D8113B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56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3645F-FEA8-483F-8361-6E897A6B126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27F4EC0-A9EA-4166-BB8F-5891FE747833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919AA-26D2-42E1-89AF-CDA3C09CD1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15B6309D-0997-499D-B6C8-0C28C49D67E9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A00BF-C0A2-44CE-A34F-ACFFC4DC45C3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ED107-75DD-46E5-9AFD-949C68BD9206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E45FB3-729C-4229-AD7F-05B95A7E0565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 LINE 對話與現行紀錄表，先定義何謂一件事件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6A9F4E-DCF0-40A0-A993-1B4B45177677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FB2E1-33B0-4CD7-862E-60AE38FB4BCE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03D5ED-DD18-452B-ACF2-78AAA4C43747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閒聊洗版有沒有被當成事件？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875A8CCC-0E6D-4D32-846D-01BAD116C892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F30FA8-3309-48ED-BA6A-95F59E52319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2B5BA0-E4D2-4246-AC6F-3E9383367578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86A6E4-E308-400C-BCCC-9E2055E27B60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執行補登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E41098-C891-46A5-A9C0-F581D801BBC3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03F9B-77EA-46BD-B396-842ECAD77766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抽出 9 件事件、比對漏登、補成標準格式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0DA9F1-3987-40CF-B8E7-50DAB1BBD27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75FE94-4CB7-440D-8592-74D2AFA9C87E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552252-8DA7-48DC-9906-10FE54EF3596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每件能否回查到原始訊息時間？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9E6F2F12-6810-4FF7-B9C8-900E540EF18A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A774D7-CBB1-4DB1-90BA-BD50A16591A6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9914B32-F17C-420F-868E-E29933F87245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0C2049-E9AA-4C98-9E2B-8F85D662FB64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32E89F-5E38-483B-8BFA-2A0DAAC1E602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F80592-5DD1-4630-A6C0-A6AA334A333B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未結案清單指定 Owner 與回報期限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BBDD7-9D86-4FF4-8DFB-05081CE5BF1B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8367D5-4C2D-40C1-AC3C-08E912C54DD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C017C-8AD1-42B1-9B7C-EA645768FD1F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補登紀錄表＋未結案跟催清單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7BBA07-8F33-49FC-AA75-7E007BE9E7D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42CD7132-0FD2-4617-8087-1725E1E52CA2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E6569387-5C6F-4ACB-BF32-32148DBD8A82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031264E-726E-4D8E-9502-E16B08087F9A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4394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 dirty="0">
                <a:solidFill>
                  <a:srgbClr val="402B56"/>
                </a:solidFill>
              </a:rPr>
              <a:t>Demo 9｜資產追蹤：每週人工查2小時，5–10分鐘做完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FADBE5-5CFC-4D43-BE9E-B39047FBB809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57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7AFD2C-B18C-4995-A945-7FC536803A2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07289F1-9AF0-47A2-88FA-423AA69F063C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把資產清冊、LINE、紙本單交給 Codex，抓出逾期與待更新調撥。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B7ADC360-0E39-4D7C-A944-74427E24E44F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C01D83-96F9-44E2-83E0-4F6EF403C539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9A1A16-1D9E-476F-93F1-31903616263A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工作量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A6DDE92-7E38-4F83-BE39-74320D93B68F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資產清冊 90 筆／LINE 對話 60 則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紙本借用單 5 張，每週人工追蹤 2 小時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227AC964-79D2-48FB-8AD3-79A3B879AB90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E6550E7-719B-4E1F-B737-878E48F49802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EEE408-4F78-4942-9D19-E92A7D4AACF9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資料型態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0CDD7AA-B41C-4FD1-BC07-85E44ADE13EE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 處資料，格式互不相同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系統表格＋群組對話＋手抄單子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521D2822-BBB5-4888-81CB-9D06A02DE39E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3AEA26F-2362-4233-AFE2-6A9D04AC92C8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EE4CDEE-966B-49AD-A68B-58C97A8E6D34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彙整結果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4CCB09D-EBAB-4F2F-B428-7D4807DF1D07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13 筆借用調撥事件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5 筆逾期未還、2 筆調撥待更新清冊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8C890633-64C8-4B0F-9C69-4F019FFCB9D7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B1A141B-E23E-4CEC-A51F-2A751C116A56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7B1E8D9-4C3E-4D8B-9B94-3F0F293B1D7C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效率決策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644317C-F914-4B57-A898-01E41A5F5FF4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人工 2 小時 → Codex 5–10 分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主管只看逾期與待更新調撥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288D15E4-FFE1-4405-91AD-65669C86E1F0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8F66C78-0E3A-4025-8B7B-7BDF2B98AB27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資料：G6-10 資產清冊＋G6-11 LINE借用訊息＋G6-12 紙本借用單＋G6-13 追蹤表規範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D49E234-CF63-493D-B436-077006FFBAAD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BDCD490A-284D-4A2E-8BD6-EB500EF1F4B9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34CB42E6-A085-49AA-AC6E-543388825D52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ABD9836-1C04-4AB6-BD37-ED6FB8D35F5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資產追蹤 Codex Brief：產出資產借用調撥追蹤總表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6147CE-D1A5-46D2-8019-A4A244A9FF2F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58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B3E77E3-5701-4CF5-810B-C1282F5A028E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855BD6B5-0F21-4213-AD0C-54AFDBFB0625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6DA286A8-CEE8-4D2A-840B-285F5D5D1821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8BFA6B4-A0BF-4401-8212-B2588DBCFA92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12001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 dirty="0" err="1">
                <a:solidFill>
                  <a:srgbClr val="EA1D76"/>
                </a:solidFill>
              </a:rPr>
              <a:t>可直接複製</a:t>
            </a:r>
            <a:endParaRPr sz="1350" b="1" dirty="0">
              <a:solidFill>
                <a:srgbClr val="EA1D76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4FEE803-DA62-4C4E-B418-5CF740FB1A2B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 dirty="0" err="1">
                <a:solidFill>
                  <a:srgbClr val="402B56"/>
                </a:solidFill>
              </a:rPr>
              <a:t>請完成《資產借用調撥追蹤總表</a:t>
            </a:r>
            <a:r>
              <a:rPr sz="1950" b="1" dirty="0">
                <a:solidFill>
                  <a:srgbClr val="402B56"/>
                </a:solidFill>
              </a:rPr>
              <a:t>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D965A2-29C4-48C8-AFB2-4886E00B3E53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 dirty="0">
                <a:solidFill>
                  <a:srgbClr val="18131E"/>
                </a:solidFill>
              </a:rPr>
              <a:t>1. </a:t>
            </a:r>
            <a:r>
              <a:rPr sz="1300" b="0" dirty="0" err="1">
                <a:solidFill>
                  <a:srgbClr val="18131E"/>
                </a:solidFill>
              </a:rPr>
              <a:t>只用</a:t>
            </a:r>
            <a:r>
              <a:rPr sz="1300" b="0" dirty="0">
                <a:solidFill>
                  <a:srgbClr val="18131E"/>
                </a:solidFill>
              </a:rPr>
              <a:t> G6-10、G6-11、G6-12、G6-13 </a:t>
            </a:r>
            <a:r>
              <a:rPr sz="1300" b="0" dirty="0" err="1">
                <a:solidFill>
                  <a:srgbClr val="18131E"/>
                </a:solidFill>
              </a:rPr>
              <a:t>四份檔案</a:t>
            </a:r>
            <a:r>
              <a:rPr sz="1300" b="0" dirty="0">
                <a:solidFill>
                  <a:srgbClr val="18131E"/>
                </a:solidFill>
              </a:rPr>
              <a:t>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9BA93E-20A2-485C-B44B-28D96D36746D}"/>
              </a:ext>
            </a:extLst>
          </p:cNvPr>
          <p:cNvSpPr>
            <a:spLocks noGrp="1"/>
          </p:cNvSpPr>
          <p:nvPr/>
        </p:nvSpPr>
        <p:spPr>
          <a:xfrm>
            <a:off x="876300" y="3196167"/>
            <a:ext cx="6191250" cy="53657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 dirty="0">
                <a:solidFill>
                  <a:srgbClr val="18131E"/>
                </a:solidFill>
              </a:rPr>
              <a:t>2. </a:t>
            </a:r>
            <a:r>
              <a:rPr sz="1300" b="0" dirty="0" err="1">
                <a:solidFill>
                  <a:srgbClr val="18131E"/>
                </a:solidFill>
              </a:rPr>
              <a:t>從</a:t>
            </a:r>
            <a:r>
              <a:rPr sz="1300" b="0" dirty="0">
                <a:solidFill>
                  <a:srgbClr val="18131E"/>
                </a:solidFill>
              </a:rPr>
              <a:t> G6-11、G6-12 </a:t>
            </a:r>
            <a:r>
              <a:rPr sz="1300" b="0" dirty="0" err="1">
                <a:solidFill>
                  <a:srgbClr val="18131E"/>
                </a:solidFill>
              </a:rPr>
              <a:t>抽出每筆借用或調撥事件：資產、對象部門、經辦人、事件日期、預計歸還日</a:t>
            </a:r>
            <a:r>
              <a:rPr sz="1300" b="0" dirty="0">
                <a:solidFill>
                  <a:srgbClr val="18131E"/>
                </a:solidFill>
              </a:rPr>
              <a:t>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3413B2E-E71B-4CB8-B7D1-9CBC9F99B569}"/>
              </a:ext>
            </a:extLst>
          </p:cNvPr>
          <p:cNvSpPr>
            <a:spLocks noGrp="1"/>
          </p:cNvSpPr>
          <p:nvPr/>
        </p:nvSpPr>
        <p:spPr>
          <a:xfrm>
            <a:off x="876300" y="3911601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3. 依 G6-10 清冊與 G6-13 規則比對，標出逾期未還與清冊尚未同步更新的調撥。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47051EB-A27F-4E9B-8669-93E1B390B312}"/>
              </a:ext>
            </a:extLst>
          </p:cNvPr>
          <p:cNvSpPr>
            <a:spLocks noGrp="1"/>
          </p:cNvSpPr>
          <p:nvPr/>
        </p:nvSpPr>
        <p:spPr>
          <a:xfrm>
            <a:off x="876300" y="4269318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4. 列出逾期未還清單（依逾期天數由多到少排序）與催還對象。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67DB0E2-053F-48D4-B0B9-7A6B3C202719}"/>
              </a:ext>
            </a:extLst>
          </p:cNvPr>
          <p:cNvSpPr>
            <a:spLocks noGrp="1"/>
          </p:cNvSpPr>
          <p:nvPr/>
        </p:nvSpPr>
        <p:spPr>
          <a:xfrm>
            <a:off x="876300" y="4627035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 dirty="0">
                <a:solidFill>
                  <a:srgbClr val="18131E"/>
                </a:solidFill>
              </a:rPr>
              <a:t>5. 輸出資產借用調撥追蹤總表＋3 </a:t>
            </a:r>
            <a:r>
              <a:rPr sz="1300" b="0" dirty="0" err="1">
                <a:solidFill>
                  <a:srgbClr val="18131E"/>
                </a:solidFill>
              </a:rPr>
              <a:t>行主管摘要；不得編造資料</a:t>
            </a:r>
            <a:r>
              <a:rPr sz="1300" b="0" dirty="0">
                <a:solidFill>
                  <a:srgbClr val="18131E"/>
                </a:solidFill>
              </a:rPr>
              <a:t>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4F099730-F4EF-4C66-88BB-A89325D44703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D266E1E-8D1D-4CF0-B2E3-FD7474E6CBCD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89D5C76-34F6-4CDE-BBCA-16619C080E2F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Codex 有沒有把兩筆調撥誤塞進逾期未還清單？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CC4BE707-D862-4317-ACF1-12E3E76E8CE1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7D7B058-EF49-454E-9528-34F8CD072E60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22E8BE4-ED40-4F2E-9023-DB73F029F32F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空拍機借17天沒人跟催，Codex 有沒有漏掉？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C2198EA-76AB-418E-B3C6-6CF4D0D800A8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5F3B297-0B17-4949-9E2D-044BC30063FE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C3D5E902-684F-46A7-8AB4-97D7EE3C5755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5B37F2-E1B5-4587-BC64-D82D403471AC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資產追蹤 Demo 跑法｜20 分鐘揪出 5 筆逾期、2 筆調撥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23BE96-DF07-411C-BDF4-699EA87C7B2B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59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11FDF4-FB49-45A0-B541-7F73FB9C1AF9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4343E6C4-F099-46B8-84D5-DC41438F8A8A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52F9D7-7A9F-48BB-A8B6-E331B8777F30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05D356DB-E62A-4E86-9025-0373A0DEC0E8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705A949-0912-41C8-8EC0-2A39DB9B3285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B554DB-6C24-4A7A-95A4-76CDF1AA56AF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2CBDAF3-071A-4342-AF82-491EA722B199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上傳資產清冊、LINE、紙本單，先講清楚基準日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76ED0E-2E0B-4190-AE84-0C395326F151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DFB99A3-055E-4A1B-A566-99A08CBCF616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179C190-2D34-4922-853B-7691E3E4D1F9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是否分清楚借用與調撥的差別？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946B9CA-AAD3-4498-A36B-3708756CEAD6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212A9E-2322-406A-8F6C-4F43B524E08E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8B4FD669-DE2D-4831-8865-0A72845499A4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D618178-175E-43BB-A448-67E6D86CF0E1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執行比對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FB67EB-B905-4FCE-89F4-8C2CFFC91AB2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B2932C1-667A-404E-952B-4A1763BA691F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上傳4份檔案，逐筆列出借用調撥事件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0B98424-36DF-4199-8356-4B9B7B394665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BA04138-B895-4F8E-80FD-4D0ECA055016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C85E35-77B9-4B68-A0E1-915AD0FE7454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空拍機借17天，有沒有漏抓？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439D65C4-01FD-4C5D-B525-221DFA1ADB4F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6D3042F-3404-46EB-92B1-E6230ABEDEAA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9552E3A8-DCEA-4BC5-B684-0289B632CC9F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DEAEDCB-6E3D-459D-9394-AAF2CE04F938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013EE51-73E4-4B5F-B03E-65DA80A4C7C1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8CAADD0-D283-4C20-B6C8-D7E98517B928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追問碎紙機、發電機兩筆調撥要不要更新清冊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B72467B-83D4-4326-8C11-F5DD862B6F60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79AE6C6-1202-4281-9956-1F29499E2CF1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2BA77A8-098F-4F79-B864-6ABB5E055B68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追蹤總表＋逾期清單＋催還通知稿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CA4350E-8773-489F-99BC-94F652054DF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1C0B784-88E7-4782-B9EC-FB793B9ADE9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A3ED4EBE-DAE2-444C-8F6D-74267AABC37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0716ED-948F-48B8-ADC4-96A6F9E253FF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一頁式年度計畫，四個區塊就能送進會議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D09D69-763A-4F35-A42E-F409A1461A1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06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2C3F86-25C6-496D-B2FB-BA226F612A40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594771-F1F1-47C5-8214-45CCBA0FB471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長報告可放附件；主管頁只保留會影響拍板的內容。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85AF5AD-07AF-4694-9150-F367A3A75440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5A4A0-AC83-4B1B-B129-DE751AC43CB7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849AD9-9298-43AF-B738-74F6298359D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洞察與證據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8EF480-7314-42D0-AD8C-F0F0BEF26B4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發生什麼｜為什麼重要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來源｜數字｜可信度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7783975-C548-47BB-B287-D0CF6929739A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A49A6F-A066-4878-84BD-A694A4ED6DC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CC0EF-9188-48F6-B3C4-166AEF837394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策略與取捨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618BD-1177-40EF-BCE0-5238AC28EDA9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A／B／C 三案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選哪案｜為何不選其他案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DCB0FD9-C102-4D20-9EA9-BC21BF56C266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9F180-327A-4CF3-A49B-BF9BBA4F6A00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82CE90-232B-4A79-93A6-12D63A35A9BC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執行與數字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1F6832-F89D-4E38-847D-7A7B21A0C625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KPI｜預算｜Owner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90 天里程碑｜停止條件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D9A9E7-9099-4F39-B38A-7317C23D040C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6361B3-8504-4569-B228-BBF3CC7DA9B8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0C5F368-E6B2-461D-9487-E3C4608A3A63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風險與請示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78451A-5EB3-4B60-82BE-22FFFD9C66C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Pre-mortem｜觸發點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備案｜待拍板事項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AE89EA4-12EF-4BB6-BBC3-8BC46F38C9BD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22CA42-8B4D-47B5-924D-C180D2DB8CB9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判準：看完 60 秒，總經理知道問題、選項、代價與下一個決定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989B0E-BB46-4CE3-A658-827127A68E5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579DD095-CA2D-4D85-ADD1-1C31AEA357B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400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21819196-DD5A-46EB-89BB-B0E1EA581773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E7D51DA-2097-4D5D-B91F-317ABD9E8393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Demo 10｜保養排程：翻 10 份合約半天，10 分鐘排一年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D5B4580-235E-4E02-9D49-991359CDC43A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60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CC01C8-5DAB-41DD-B7AF-83D564868AF6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9EC35E-0041-4830-A34A-79F038D66367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把 10 份保養合約交給 Codex，一次排出全年行事曆與到期提醒。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9DB742B3-EEE1-4E64-98AD-AE200713C79C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28DBF4-5EB9-4FCE-9726-64DC7CF40EF3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7422E6B-BA20-4367-9705-46B4FAF88C9D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工作量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51887B-3C73-40AD-A80E-CFB4977A52E7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10 份保養合約／5 種不同週期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每年排全年行事曆，人工約半天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E87DE120-99E4-4801-AF73-83DEDB556F6E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C375929-6EE1-4C31-A0B1-33C522D4E85B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AF4F1A0-95AB-4DEB-A082-3728DF442217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週期換算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85D2B3-09B8-4866-BD8A-57AA132699B4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電梯、電扶梯、飲水機每月保養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昇降平台每雙月單數月保養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6DE0572-91B0-4302-9B2A-B98B16AB552E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D79C163-ACF1-4A1D-A39F-80226FB8CAE2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11AC150-0384-4DA5-87BA-99E7DB703BA7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續約提醒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E494AC2-8F45-43B3-9CFF-C2E22AE5D48B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3 份合約 60 天內到期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空調 8/15 最先到期，優先續約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9861B909-48F2-481D-8834-9C90C57796C8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D5E02EB-F65A-44F2-9265-89F5B0D839B4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B52761E-9FD0-4B49-8ABF-EEE44415A58D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效率決策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73C08B0-75A2-414F-9D54-13767BAD1469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人工半天 → Codex 10 分鐘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一次產出 4 種行政成品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D259CA68-574A-43BE-A77A-6990249A1BE2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2BD21D9-1C66-4AF9-8204-77AE30E5CB13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資料：G6-14 年度保養合約摘要＋G6-15 通知稿格式範本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81F18B7-A940-4D63-AEDC-34C9BADDABB1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02AC7382-D6E5-4A63-AD92-EF4B33B267E9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405BBFFF-9A35-4A9C-A9D3-3FD16123449D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5C761CA-C212-40F8-ACC1-47FBF1B346B3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保養排程 Codex Brief：產出全年保養行事曆與通知稿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A9590C-89F5-45F3-895E-1FF49C3F00C9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61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CFE988-9203-4DD3-A046-353EE555D6A7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931DD303-B573-4708-9F9A-8419D16D8638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B45B7B0-201E-4E74-A702-9745D9901632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F759EF-052C-4F2B-BBA2-6FF2C6D7FDD9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7A8500-B7F4-4E25-85E2-0F34CC109855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請完成《2026 年 8 月起全年保養排程與通知》：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1E00DE1-916D-44D8-931C-364232C4531F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1. 只用 G6-14、G6-15 兩份檔案。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BB9F82-C999-4F13-8C88-0E40E1D5CA7F}"/>
              </a:ext>
            </a:extLst>
          </p:cNvPr>
          <p:cNvSpPr>
            <a:spLocks noGrp="1"/>
          </p:cNvSpPr>
          <p:nvPr/>
        </p:nvSpPr>
        <p:spPr>
          <a:xfrm>
            <a:off x="876300" y="3196167"/>
            <a:ext cx="6191250" cy="53657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2. 依 10 份合約各自的保養週期，換算出 2026/08–2027/07 逐月應執行的保養項目。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B4487F-8631-4A6A-8CB7-9CEBC19A1B27}"/>
              </a:ext>
            </a:extLst>
          </p:cNvPr>
          <p:cNvSpPr>
            <a:spLocks noGrp="1"/>
          </p:cNvSpPr>
          <p:nvPr/>
        </p:nvSpPr>
        <p:spPr>
          <a:xfrm>
            <a:off x="876300" y="3911601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3. 以課程日 2026/07/22 為基準，標出 60 天內到期的合約，列入優先續約提醒。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9D7286F-7A9A-4C14-B39C-98F329227079}"/>
              </a:ext>
            </a:extLst>
          </p:cNvPr>
          <p:cNvSpPr>
            <a:spLocks noGrp="1"/>
          </p:cNvSpPr>
          <p:nvPr/>
        </p:nvSpPr>
        <p:spPr>
          <a:xfrm>
            <a:off x="876300" y="4269318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4. 依 G6-15 格式，產出 2026 年 8 月（下月）保養通知稿。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8DAE594-A8E3-4964-9375-B61C1A82A9BC}"/>
              </a:ext>
            </a:extLst>
          </p:cNvPr>
          <p:cNvSpPr>
            <a:spLocks noGrp="1"/>
          </p:cNvSpPr>
          <p:nvPr/>
        </p:nvSpPr>
        <p:spPr>
          <a:xfrm>
            <a:off x="876300" y="4627035"/>
            <a:ext cx="6191250" cy="53657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5. 輸出全年保養行事曆＋合約到期提醒清單＋廠商聯絡總表＋3 行主管摘要；不得編造資料。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94DD89BE-CE9C-441A-B741-36ABAB143C6C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21FF7A3-ABF2-4DE6-A42B-A764B4778547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C587126-6953-455A-8873-9357FB6ABFEA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電梯09/30到期，Codex是否誤排成只有9月保養？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677881A4-BAB0-40A0-88D5-FB55DA198248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266756C-F6D8-491A-B8CB-23E9B52C8E7A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DB19349-2274-48AF-8FEE-58B6361C5526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無障礙昇降平台的單數月週期，Codex 換算對了嗎？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4A321CD-60A3-45AD-AC17-7F43690521B1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36FEF80A-2D0D-4442-9672-9B5314CB3941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74210151-2082-447B-9743-51620CB6100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6354C76-A3A4-4AEB-8ABC-1EDC36B882F8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保養排程 Demo 跑法｜20 分鐘排出 12 個月行事曆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54A6946-D851-4420-A74C-547F3AE4057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62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5D3F50-162D-4635-920F-63BD502B1D04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B1952009-D4F6-4355-97AA-270A8DA41301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BCBC71-EA9B-400C-8C26-7CC063D36D34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EF555B28-8CB3-4CC3-9121-454C45DC7B28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183748-1CE4-475C-8EB8-8CF4C8540668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3D2E5A8-F179-4809-9B3C-96CA3B49D875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B7A3105-D218-42F5-8361-90EB19BE108A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上傳10份合約摘要，先分清到期日與保養月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367F15-9C9E-4AB7-BF30-4B3C058AB4D1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3FD326-6C7B-4DAD-81C0-0371DEE2F2EB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C9636B5-CC74-478E-8B87-C8A5FA2A40CB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到期月是不是保養執行月？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20855E40-0625-4CD2-B57A-BE70E4972435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BFDDAFB-129F-44E0-8B83-4DB12BAAEEC3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9D549598-6355-432E-8309-8A6B1EEA08F2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30F8A1F-EAAE-40CC-8E8A-68EDDFAAEC86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執行比對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9697A65-F4AA-4C14-9FF0-37E26F440D26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A4B4D3-8F05-4F12-9E66-2C4929423D64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換算全年逐月保養項目，標出60天內到期合約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8277AE4-5A2C-4154-B93A-4A25D3573566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5AD3911-3050-4D5E-91B6-1DD13D9591E0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1088451-0CA8-4891-BE4C-D077337B40B4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無障礙昇降平台排對單數月了嗎？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275BD493-4D7F-4777-8003-095121F4A272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4FD060A-6AC4-4FC0-B9B2-20FDF6E9BD5F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B7590C42-2A7D-403D-9E0A-C6AFDE387AAF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0F0FC68-3981-4C90-BB0F-4717EA57A756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AFE84BE-2FD2-4DEA-AB11-4117A37F653A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A1072B0-1AFF-44E9-98F3-C51225D9F4BC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追問8月保養是否已納入續約提醒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CE71B31-51FF-4126-9637-10F756333CBA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507A770-5B7F-4C45-AED8-EF50DB06C204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4FCB549-008F-4D3D-8673-DB067983B446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行事曆＋到期清單＋聯絡表＋通知稿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782CBF3-9474-4CB4-B85C-7C7E64C33EE7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9320F2D7-17BA-4F2F-A9AB-E752F6A2708B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00CC6409-0A26-4CC6-ABBD-AC4BD54D126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50ED39-6ADF-4DB9-B704-7BAA25E0582C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Demo 11｜客訴回覆：一件30分鐘，skill後3分鐘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E770C9-8970-4B5F-8B9F-0C270718290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63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D092DDA-61A6-43D1-ACD1-070B8E404B81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984466-7976-4BE8-866A-83E7FF618F1A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把客訴回覆準則做成 skill，貼上原文 3 分鐘產出四段成品。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E94794F9-9F9D-4336-BA6F-4D3FEB8E70C9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6FB8CD-493E-41FF-A7EA-10D9715B4C21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C5FD4D-463B-4DA8-8C74-00CE15215CF9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工作量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459BB1-E4D7-4649-9CBD-F6563C719846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客訴佔部門工作量約 20%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一件人工約 30 分鐘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CF7820D3-2B40-478B-BEB4-9E767DD4D3C7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E8AF191-4992-484E-B76B-58E497064768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5092AD1-14B2-4C50-A7E3-3D2ED6FAA32A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建置方式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4AF457-832D-4364-8EEB-8B138F0E1666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貼 Instructions＋上傳 2 檔規則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建成自訂 GPT 或對話首則訊息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A453FE6B-801D-4EAD-97B8-86AFB7142589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40B6761-0738-4D7E-9952-399DB8B364DB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9D8B28A-2D31-45AB-9E1B-7D963FAB8C81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複用價值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3D7FE8B-1D33-4DAE-A8CD-B03D31A8091E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skill 建置一次約 10 分鐘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之後每件客訴天天可直接複用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EB4530FA-A151-4614-A0D7-D90A8E5C1C49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0BE7BE2-8D64-49C6-854E-D81B50571EE2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090CF4E-85F8-4644-975E-4D4EF1AADA4B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效率決策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BFA65AE-4A10-478B-B2C1-4B94C00555D2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人工 30 分 → skill 3 分鐘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四段成品，客服稍加確認即可送出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DBC46C6-10D2-4E6A-A012-39DC4B66E71B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AC84F82-82B3-4FD5-B466-239AE0DE8FD0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資料：G2-9 客訴回覆準則＋G2-10 追蹤表欄位規範＋G2-11～G2-13 客訴案例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10645D-9E4C-4514-BCF5-F06BD46E8EB1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60B87BDC-5B23-46E4-93D6-96B87498644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307655E-A8F1-44FF-BB6A-F38437568B9E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A532AC9-70E0-4299-BE0D-D2AA0E240F40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客訴回覆 Brief：產出客訴回覆四段成品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DB2550-B3AE-4DEE-BC76-42A9B14F8D3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64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EFE7383-2DC3-4AFE-874F-64CF9E136D63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C422245D-CEE4-4430-80EE-41B45EF64728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A8638B9-DEF7-476C-8C4D-12EAB77971D3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8612E5-2156-49AA-BB79-C60AF9FEBBE4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8EB0B2C-63DF-40AC-8A28-FADDD5CA0097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請完成《0718 客訴回覆與追蹤表》：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9070EB-76D7-4BB3-BDE9-0A6AD1C4C08F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1. 依「客訴回覆小幫手」規則，逐一處理 G2-11、G2-12、G2-13 三則客訴原文。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555B0C1-052C-4CD0-A3BB-80E83C18B8CC}"/>
              </a:ext>
            </a:extLst>
          </p:cNvPr>
          <p:cNvSpPr>
            <a:spLocks noGrp="1"/>
          </p:cNvSpPr>
          <p:nvPr/>
        </p:nvSpPr>
        <p:spPr>
          <a:xfrm>
            <a:off x="876300" y="3196167"/>
            <a:ext cx="6191250" cy="53657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2. 每則固定輸出：顧客回覆信草稿、內部轉派單、客訴追蹤表新增列、主管一句摘要。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ACAA0E9-1399-4600-B7D4-12754540E491}"/>
              </a:ext>
            </a:extLst>
          </p:cNvPr>
          <p:cNvSpPr>
            <a:spLocks noGrp="1"/>
          </p:cNvSpPr>
          <p:nvPr/>
        </p:nvSpPr>
        <p:spPr>
          <a:xfrm>
            <a:off x="876300" y="3911601"/>
            <a:ext cx="6191250" cy="53657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3. 回覆信不得出現 G2-9 禁語清單中的任何一句，補償方案不得超出 G2-9 分級表的授權範圍。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359C1A-B927-4269-BC39-F221DA5BDD4F}"/>
              </a:ext>
            </a:extLst>
          </p:cNvPr>
          <p:cNvSpPr>
            <a:spLocks noGrp="1"/>
          </p:cNvSpPr>
          <p:nvPr/>
        </p:nvSpPr>
        <p:spPr>
          <a:xfrm>
            <a:off x="876300" y="4627035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4. 轉派單需指定責任單位與處理期限，追蹤表欄位需與 G2-10 規範一致。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EF5ABA-5E53-409D-9E4E-8B7A4B3EE01D}"/>
              </a:ext>
            </a:extLst>
          </p:cNvPr>
          <p:cNvSpPr>
            <a:spLocks noGrp="1"/>
          </p:cNvSpPr>
          <p:nvPr/>
        </p:nvSpPr>
        <p:spPr>
          <a:xfrm>
            <a:off x="876300" y="4984752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5. 不得編造顧客原文未提供的資訊。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F10D72E2-7C9B-4152-A77B-4EA69CBD4015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966F15F-9469-4346-A3BC-44B4615EFFE0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FBFFE46-3BA9-4D30-95E2-0BD1787B2670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skill 有沒有讀進 G2-9 的 A～D 四級分級？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BCAB5767-064A-4812-80E7-AF82A3A870BF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4DB3805-E353-4FCE-839D-FEBECFA56441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CED502F-C162-473F-86AC-2B9D144388E7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分級有沒有被顧客情緒帶偏，而不是依規則本身判斷？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257D2F0-6011-410C-A9E5-E7779DD91C22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15687E82-BCB9-4118-A01B-43D001E84CE4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AC5D7AE7-0D16-4366-B25D-879C3D63E36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717D059-8476-497F-B4BD-F975985ADD87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客訴回覆 Demo 跑法｜20 分鐘建 skill、測 3 案例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F661C0B-C9E1-4375-9262-4F3D119BA9C9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65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23D769-33B1-4BF5-ABD4-636D3BA77E72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EFF175D-DEC5-445A-A79F-DE68EAE6F934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DD9010-AF06-4955-972D-622E43A0795E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01CD0C55-359D-4834-876E-8A95B490BB5A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5DA37D-D122-479B-955D-DA3B56B38884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0877224-2BD6-4CEB-8582-24E0DDCF30E8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17A4DC-5A55-45CA-980A-B5471C9BE511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貼Instructions、上傳2份規則檔建立skill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90EF9DE-4727-487E-BE83-2E6C138EED94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69699D-3FE9-44BE-9B6D-4A4DCF2E08B3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190B6D4-E7A0-4919-A35E-D64AB282B92B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skill有沒有真的讀進分級規則？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2E7DCC4F-6A19-4F44-A29E-2AD5CAB46FF0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CC43320-15A3-42F8-BFFD-6403A4F881B2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3393EB02-793B-4CE6-A5A0-FCD4FA712931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FD6C9E1-F487-4C97-BAB5-558E86D7395C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執行比對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8C2431B-E663-4625-AD1E-85E82F9D4D45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71CFADE-293A-42CA-9B24-A46C8DEC900F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逐一貼上3則客訴，檢查四段輸出與分級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109AE4A-0BB1-4BEA-AD2B-EEB4D2D7D098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A7EAC05-EB2C-4AA5-96F2-F466CDCCFF24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36324E8-286B-4CED-9AB0-36391CEADC2B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分級有沒有被顧客情緒帶偏？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D5A5A35D-547F-4FAA-A149-D0A5D861ED2C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D788584-606C-497F-A210-15B301813458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B5968281-1230-4070-99B6-448178E07DA6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5815D42-F4F4-4AA3-A898-FC3C909D474F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B97DA2F-2C1A-45F3-A399-BF0C35E37E19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7DDFF6-CAB3-461B-9848-A87E8093B9E0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追問D級是否守住不承諾金額的鐵律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E2553F7-310B-44F3-A964-0CFC86B8AF1F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D3B348D-2C9E-405F-8374-7B8463F04F1D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A39A01E-1728-43C3-8275-5580ECFEE05C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回覆信＋轉派單＋追蹤列＋摘要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A9CEFF0-6542-4500-925C-498DBF0DFC9F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220A0D76-29C0-4552-ADF1-FA0077B030E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F45853D0-A852-4A39-82E9-0E1C12FC7606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5F9769-6241-49CD-9CC3-6446B2AC8680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Demo 12｜進櫃行政：對5單位排半天，10分鐘出3成品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635BAE-960D-401E-A9FA-3BBDD5D0022D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66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0B59CD-9BBB-42B2-893A-53ACD4AAC801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916DC41-C26F-438F-A0C1-73556043B53D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8572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把進場資訊表與規範交給 Codex，產出 checklist 與通知函。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3F74A9AC-27FF-4E87-8458-E5FB36AFECF6}"/>
              </a:ext>
            </a:extLst>
          </p:cNvPr>
          <p:cNvSpPr>
            <a:spLocks noGrp="1"/>
          </p:cNvSpPr>
          <p:nvPr/>
        </p:nvSpPr>
        <p:spPr>
          <a:xfrm>
            <a:off x="6096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DBE220-6D1D-4414-906A-FB47D421FF6C}"/>
              </a:ext>
            </a:extLst>
          </p:cNvPr>
          <p:cNvSpPr>
            <a:spLocks noGrp="1"/>
          </p:cNvSpPr>
          <p:nvPr/>
        </p:nvSpPr>
        <p:spPr>
          <a:xfrm>
            <a:off x="8191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F91B01B-3730-489E-9C81-509209ADC9E8}"/>
              </a:ext>
            </a:extLst>
          </p:cNvPr>
          <p:cNvSpPr>
            <a:spLocks noGrp="1"/>
          </p:cNvSpPr>
          <p:nvPr/>
        </p:nvSpPr>
        <p:spPr>
          <a:xfrm>
            <a:off x="13906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工作量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34996DC-CA96-4D07-8E8A-EE53096CC975}"/>
              </a:ext>
            </a:extLst>
          </p:cNvPr>
          <p:cNvSpPr>
            <a:spLocks noGrp="1"/>
          </p:cNvSpPr>
          <p:nvPr/>
        </p:nvSpPr>
        <p:spPr>
          <a:xfrm>
            <a:off x="13906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招商工程協調佔零售課約 45%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5 單位、8 項任務，人工約半天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8E5D0686-FD38-4B05-A2A4-DF57266C552E}"/>
              </a:ext>
            </a:extLst>
          </p:cNvPr>
          <p:cNvSpPr>
            <a:spLocks noGrp="1"/>
          </p:cNvSpPr>
          <p:nvPr/>
        </p:nvSpPr>
        <p:spPr>
          <a:xfrm>
            <a:off x="6096000" y="19526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774F40-5EF8-4FD2-9343-C50A5F36A8E6}"/>
              </a:ext>
            </a:extLst>
          </p:cNvPr>
          <p:cNvSpPr>
            <a:spLocks noGrp="1"/>
          </p:cNvSpPr>
          <p:nvPr/>
        </p:nvSpPr>
        <p:spPr>
          <a:xfrm>
            <a:off x="6305550" y="21431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E50608-5415-4E00-9422-10B31C291FD9}"/>
              </a:ext>
            </a:extLst>
          </p:cNvPr>
          <p:cNvSpPr>
            <a:spLocks noGrp="1"/>
          </p:cNvSpPr>
          <p:nvPr/>
        </p:nvSpPr>
        <p:spPr>
          <a:xfrm>
            <a:off x="6877050" y="21240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協辦單位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AEF2CB8-4F89-4360-A8AB-7E55F7F91CD6}"/>
              </a:ext>
            </a:extLst>
          </p:cNvPr>
          <p:cNvSpPr>
            <a:spLocks noGrp="1"/>
          </p:cNvSpPr>
          <p:nvPr/>
        </p:nvSpPr>
        <p:spPr>
          <a:xfrm>
            <a:off x="6877050" y="25908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工務、行銷、財務、保全、清潔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各單位只收自己相關的協辦事項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E0CCA096-7E74-4469-9552-4E03A6EBBDDC}"/>
              </a:ext>
            </a:extLst>
          </p:cNvPr>
          <p:cNvSpPr>
            <a:spLocks noGrp="1"/>
          </p:cNvSpPr>
          <p:nvPr/>
        </p:nvSpPr>
        <p:spPr>
          <a:xfrm>
            <a:off x="6096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233DE1-CB00-41BC-B5D9-1A8FA3CBCA4D}"/>
              </a:ext>
            </a:extLst>
          </p:cNvPr>
          <p:cNvSpPr>
            <a:spLocks noGrp="1"/>
          </p:cNvSpPr>
          <p:nvPr/>
        </p:nvSpPr>
        <p:spPr>
          <a:xfrm>
            <a:off x="8191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02913D1-FF8E-4870-AD04-F90120B1C654}"/>
              </a:ext>
            </a:extLst>
          </p:cNvPr>
          <p:cNvSpPr>
            <a:spLocks noGrp="1"/>
          </p:cNvSpPr>
          <p:nvPr/>
        </p:nvSpPr>
        <p:spPr>
          <a:xfrm>
            <a:off x="13906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急件提醒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F854F25-52D7-4348-8B72-40EFED8790A2}"/>
              </a:ext>
            </a:extLst>
          </p:cNvPr>
          <p:cNvSpPr>
            <a:spLocks noGrp="1"/>
          </p:cNvSpPr>
          <p:nvPr/>
        </p:nvSpPr>
        <p:spPr>
          <a:xfrm>
            <a:off x="13906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工務圖審應完成日＝今天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退場後點交也要一併排入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8634E090-3C8D-401A-B455-877EF03186E9}"/>
              </a:ext>
            </a:extLst>
          </p:cNvPr>
          <p:cNvSpPr>
            <a:spLocks noGrp="1"/>
          </p:cNvSpPr>
          <p:nvPr/>
        </p:nvSpPr>
        <p:spPr>
          <a:xfrm>
            <a:off x="6096000" y="3781425"/>
            <a:ext cx="5257800" cy="1581150"/>
          </a:xfrm>
          <a:prstGeom prst="roundRect">
            <a:avLst>
              <a:gd name="adj" fmla="val 10843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8DE59B8-700E-44E2-B233-27A115D44A25}"/>
              </a:ext>
            </a:extLst>
          </p:cNvPr>
          <p:cNvSpPr>
            <a:spLocks noGrp="1"/>
          </p:cNvSpPr>
          <p:nvPr/>
        </p:nvSpPr>
        <p:spPr>
          <a:xfrm>
            <a:off x="6305550" y="3971925"/>
            <a:ext cx="428625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3C47577-91B4-4552-8A60-FAAA1479418B}"/>
              </a:ext>
            </a:extLst>
          </p:cNvPr>
          <p:cNvSpPr>
            <a:spLocks noGrp="1"/>
          </p:cNvSpPr>
          <p:nvPr/>
        </p:nvSpPr>
        <p:spPr>
          <a:xfrm>
            <a:off x="6877050" y="3952875"/>
            <a:ext cx="4095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效率決策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96F7679-4C01-4D0F-9A7C-B8AE5BBC8591}"/>
              </a:ext>
            </a:extLst>
          </p:cNvPr>
          <p:cNvSpPr>
            <a:spLocks noGrp="1"/>
          </p:cNvSpPr>
          <p:nvPr/>
        </p:nvSpPr>
        <p:spPr>
          <a:xfrm>
            <a:off x="6877050" y="4419600"/>
            <a:ext cx="4095750" cy="6953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人工半天 → Codex 10 分鐘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一次產出 checklist＋時程＋通知函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3BD59E2A-384D-44C8-8392-86FA87BFCB41}"/>
              </a:ext>
            </a:extLst>
          </p:cNvPr>
          <p:cNvSpPr>
            <a:spLocks noGrp="1"/>
          </p:cNvSpPr>
          <p:nvPr/>
        </p:nvSpPr>
        <p:spPr>
          <a:xfrm>
            <a:off x="609600" y="5734050"/>
            <a:ext cx="10972800" cy="457200"/>
          </a:xfrm>
          <a:prstGeom prst="roundRect">
            <a:avLst>
              <a:gd name="adj" fmla="val 29167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FCE2950-96C8-4228-8827-8EC7E9B9BF77}"/>
              </a:ext>
            </a:extLst>
          </p:cNvPr>
          <p:cNvSpPr>
            <a:spLocks noGrp="1"/>
          </p:cNvSpPr>
          <p:nvPr/>
        </p:nvSpPr>
        <p:spPr>
          <a:xfrm>
            <a:off x="819150" y="5838825"/>
            <a:ext cx="105537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資料：G2-14 進場資訊表＋G2-15 標準作業規範＋G2-16 通知函格式範本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336B82D-C90B-4EBC-A84C-452DCFA8203B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9D2B9DDB-79D6-42F6-9072-52499D6B0787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39512CC6-1E0E-45A5-BA98-D3441DCFE02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76ABB63-2EB0-4B25-8929-BCFDE2666712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進櫃行政 Codex Brief：產出進場行政作業包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E4290E-271E-4EC7-8038-564CDF2A87BE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67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20C850-F4E5-4884-BF43-86E9714B633F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F61BD967-E363-4B6F-AD29-C873FC2C24D1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687705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4C1CC761-45D4-4F2B-84EE-E93A0A8C3605}"/>
              </a:ext>
            </a:extLst>
          </p:cNvPr>
          <p:cNvSpPr>
            <a:spLocks noGrp="1"/>
          </p:cNvSpPr>
          <p:nvPr/>
        </p:nvSpPr>
        <p:spPr>
          <a:xfrm>
            <a:off x="838200" y="1885950"/>
            <a:ext cx="1028700" cy="285750"/>
          </a:xfrm>
          <a:prstGeom prst="roundRect">
            <a:avLst>
              <a:gd name="adj" fmla="val 50000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D84031-C33E-4F92-B804-E0DB330CF6E1}"/>
              </a:ext>
            </a:extLst>
          </p:cNvPr>
          <p:cNvSpPr>
            <a:spLocks noGrp="1"/>
          </p:cNvSpPr>
          <p:nvPr/>
        </p:nvSpPr>
        <p:spPr>
          <a:xfrm>
            <a:off x="952500" y="19240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可直接複製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DDFDC2E-D584-45E3-9A6F-778ED9C1EE2C}"/>
              </a:ext>
            </a:extLst>
          </p:cNvPr>
          <p:cNvSpPr>
            <a:spLocks noGrp="1"/>
          </p:cNvSpPr>
          <p:nvPr/>
        </p:nvSpPr>
        <p:spPr>
          <a:xfrm>
            <a:off x="838200" y="2343150"/>
            <a:ext cx="61912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請完成《莓好時光mini 快閃櫃進場行政作業包》：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F2505D4-DD67-4756-8208-D2FCD4C99D86}"/>
              </a:ext>
            </a:extLst>
          </p:cNvPr>
          <p:cNvSpPr>
            <a:spLocks noGrp="1"/>
          </p:cNvSpPr>
          <p:nvPr/>
        </p:nvSpPr>
        <p:spPr>
          <a:xfrm>
            <a:off x="876300" y="2838450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1. 只用 G2-14 進場資訊表、G2-15 標準作業規範、G2-16 通知函格式範本。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C8D9DCD-CAAA-4B45-88F7-DC15CCE1DD10}"/>
              </a:ext>
            </a:extLst>
          </p:cNvPr>
          <p:cNvSpPr>
            <a:spLocks noGrp="1"/>
          </p:cNvSpPr>
          <p:nvPr/>
        </p:nvSpPr>
        <p:spPr>
          <a:xfrm>
            <a:off x="876300" y="3196167"/>
            <a:ext cx="6191250" cy="53657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2. 依 G2-15 規則，列出本案「進場倒數checklist」：各單位任務、應完成日期（以進場日回推）、負責窗口、是否已逾期或即將逾期（以今天2026/07/22為基準）。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6E532AE-D085-4B43-9B6F-E0EF550D1B36}"/>
              </a:ext>
            </a:extLst>
          </p:cNvPr>
          <p:cNvSpPr>
            <a:spLocks noGrp="1"/>
          </p:cNvSpPr>
          <p:nvPr/>
        </p:nvSpPr>
        <p:spPr>
          <a:xfrm>
            <a:off x="876300" y="3911601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3. 依checklist時間軸，整理成一份依日期排序的「工程協調時程表」。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C1342DF-4C39-485E-BC13-D57CA06C40C6}"/>
              </a:ext>
            </a:extLst>
          </p:cNvPr>
          <p:cNvSpPr>
            <a:spLocks noGrp="1"/>
          </p:cNvSpPr>
          <p:nvPr/>
        </p:nvSpPr>
        <p:spPr>
          <a:xfrm>
            <a:off x="876300" y="4269318"/>
            <a:ext cx="6191250" cy="53657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4. 依 G2-16 格式，分別產出給工務課、行銷企劃課、財務課、保全課、清潔課的5份通知函，每份只列該單位需協辦事項。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81A8A9C-FAE1-47D8-B11D-654C93DDF0A0}"/>
              </a:ext>
            </a:extLst>
          </p:cNvPr>
          <p:cNvSpPr>
            <a:spLocks noGrp="1"/>
          </p:cNvSpPr>
          <p:nvPr/>
        </p:nvSpPr>
        <p:spPr>
          <a:xfrm>
            <a:off x="876300" y="4984752"/>
            <a:ext cx="6191250" cy="26828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0">
                <a:solidFill>
                  <a:srgbClr val="18131E"/>
                </a:solidFill>
              </a:defRPr>
            </a:pPr>
            <a:r>
              <a:rPr sz="1300" b="0">
                <a:solidFill>
                  <a:srgbClr val="18131E"/>
                </a:solidFill>
              </a:rPr>
              <a:t>5. 不得編造資料。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D9D65432-4EDB-416A-B835-8B0C83270E8F}"/>
              </a:ext>
            </a:extLst>
          </p:cNvPr>
          <p:cNvSpPr>
            <a:spLocks noGrp="1"/>
          </p:cNvSpPr>
          <p:nvPr/>
        </p:nvSpPr>
        <p:spPr>
          <a:xfrm>
            <a:off x="7772400" y="1676400"/>
            <a:ext cx="3810000" cy="1924050"/>
          </a:xfrm>
          <a:prstGeom prst="roundRect">
            <a:avLst>
              <a:gd name="adj" fmla="val 8911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0DA920C-AA3F-4316-AF93-395635B4DC6C}"/>
              </a:ext>
            </a:extLst>
          </p:cNvPr>
          <p:cNvSpPr>
            <a:spLocks noGrp="1"/>
          </p:cNvSpPr>
          <p:nvPr/>
        </p:nvSpPr>
        <p:spPr>
          <a:xfrm>
            <a:off x="8020050" y="188595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Demo 觀察 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B2A5BB9-2E5F-45B1-AD19-11EDDA6731C8}"/>
              </a:ext>
            </a:extLst>
          </p:cNvPr>
          <p:cNvSpPr>
            <a:spLocks noGrp="1"/>
          </p:cNvSpPr>
          <p:nvPr/>
        </p:nvSpPr>
        <p:spPr>
          <a:xfrm>
            <a:off x="8020050" y="2324100"/>
            <a:ext cx="31432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工務圖審今天到期，Codex 有標出「需確認」嗎？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825AFBC6-360D-4BA4-9E51-DA6C646AEB79}"/>
              </a:ext>
            </a:extLst>
          </p:cNvPr>
          <p:cNvSpPr>
            <a:spLocks noGrp="1"/>
          </p:cNvSpPr>
          <p:nvPr/>
        </p:nvSpPr>
        <p:spPr>
          <a:xfrm>
            <a:off x="7772400" y="3810000"/>
            <a:ext cx="3810000" cy="1981200"/>
          </a:xfrm>
          <a:prstGeom prst="roundRect">
            <a:avLst>
              <a:gd name="adj" fmla="val 8654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4BCAF23-72B6-43EB-931E-867AFED8724C}"/>
              </a:ext>
            </a:extLst>
          </p:cNvPr>
          <p:cNvSpPr>
            <a:spLocks noGrp="1"/>
          </p:cNvSpPr>
          <p:nvPr/>
        </p:nvSpPr>
        <p:spPr>
          <a:xfrm>
            <a:off x="8020050" y="40386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Demo 觀察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54A3B8-E959-4452-AD32-D713F51F6EBF}"/>
              </a:ext>
            </a:extLst>
          </p:cNvPr>
          <p:cNvSpPr>
            <a:spLocks noGrp="1"/>
          </p:cNvSpPr>
          <p:nvPr/>
        </p:nvSpPr>
        <p:spPr>
          <a:xfrm>
            <a:off x="8020050" y="4476750"/>
            <a:ext cx="3143250" cy="1085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5 份通知函，是不是每份都只列該單位自己的協辦事項？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CBF6022-6F58-4F13-972E-05F613FD6239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C46F117C-566A-4538-8874-07B1E040D9FB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AF2DD620-6BF2-449D-8E5F-909C0B73815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249CD25-0617-45F3-80A9-72C3777C07E0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150" b="1">
                <a:solidFill>
                  <a:srgbClr val="402B56"/>
                </a:solidFill>
              </a:rPr>
              <a:t>進櫃行政 Demo 跑法｜20 分鐘排 8 任務、發 5 通知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2C675D9-4B69-4996-BECA-99E211D4A94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68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55D312F-D002-4CD6-BC8F-479DF68871FE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C083CC11-DB36-43C3-8C8B-8CD7AAAFC7EB}"/>
              </a:ext>
            </a:extLst>
          </p:cNvPr>
          <p:cNvSpPr>
            <a:spLocks noGrp="1"/>
          </p:cNvSpPr>
          <p:nvPr/>
        </p:nvSpPr>
        <p:spPr>
          <a:xfrm>
            <a:off x="609600" y="16954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1CFB0A-EA5D-46FF-B7CF-0E9CC8867C5F}"/>
              </a:ext>
            </a:extLst>
          </p:cNvPr>
          <p:cNvSpPr>
            <a:spLocks noGrp="1"/>
          </p:cNvSpPr>
          <p:nvPr/>
        </p:nvSpPr>
        <p:spPr>
          <a:xfrm>
            <a:off x="838200" y="18954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0–5 分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7F908464-46A9-4AF9-92BA-63255EA6274A}"/>
              </a:ext>
            </a:extLst>
          </p:cNvPr>
          <p:cNvSpPr>
            <a:spLocks noGrp="1"/>
          </p:cNvSpPr>
          <p:nvPr/>
        </p:nvSpPr>
        <p:spPr>
          <a:xfrm>
            <a:off x="838200" y="23241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951770-3C42-4DAE-955A-2616495F8747}"/>
              </a:ext>
            </a:extLst>
          </p:cNvPr>
          <p:cNvSpPr>
            <a:spLocks noGrp="1"/>
          </p:cNvSpPr>
          <p:nvPr/>
        </p:nvSpPr>
        <p:spPr>
          <a:xfrm>
            <a:off x="952500" y="23622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交代 Brief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221A3C5-0C64-467B-B17B-469B85701A02}"/>
              </a:ext>
            </a:extLst>
          </p:cNvPr>
          <p:cNvSpPr>
            <a:spLocks noGrp="1"/>
          </p:cNvSpPr>
          <p:nvPr/>
        </p:nvSpPr>
        <p:spPr>
          <a:xfrm>
            <a:off x="2724150" y="19050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939658-84F0-40A9-84CC-C2ADCE524952}"/>
              </a:ext>
            </a:extLst>
          </p:cNvPr>
          <p:cNvSpPr>
            <a:spLocks noGrp="1"/>
          </p:cNvSpPr>
          <p:nvPr/>
        </p:nvSpPr>
        <p:spPr>
          <a:xfrm>
            <a:off x="3009900" y="18669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950" b="1">
                <a:solidFill>
                  <a:srgbClr val="18131E"/>
                </a:solidFill>
              </a:rPr>
              <a:t>上傳3份文件，先講清楚以進場日回推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F912B19-2C34-4545-A917-70F60E36AF8A}"/>
              </a:ext>
            </a:extLst>
          </p:cNvPr>
          <p:cNvSpPr>
            <a:spLocks noGrp="1"/>
          </p:cNvSpPr>
          <p:nvPr/>
        </p:nvSpPr>
        <p:spPr>
          <a:xfrm>
            <a:off x="7067550" y="18859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862B7E9-5567-4534-9F5D-2FDCA0E1C6AB}"/>
              </a:ext>
            </a:extLst>
          </p:cNvPr>
          <p:cNvSpPr>
            <a:spLocks noGrp="1"/>
          </p:cNvSpPr>
          <p:nvPr/>
        </p:nvSpPr>
        <p:spPr>
          <a:xfrm>
            <a:off x="7334250" y="1866900"/>
            <a:ext cx="952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9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415338E-1B5A-4423-8A6D-E95255EA4A12}"/>
              </a:ext>
            </a:extLst>
          </p:cNvPr>
          <p:cNvSpPr>
            <a:spLocks noGrp="1"/>
          </p:cNvSpPr>
          <p:nvPr/>
        </p:nvSpPr>
        <p:spPr>
          <a:xfrm>
            <a:off x="7334250" y="21336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是否搞混今天與進場日？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32F1F87F-2BE1-4AF6-9736-1DB75F53E0BF}"/>
              </a:ext>
            </a:extLst>
          </p:cNvPr>
          <p:cNvSpPr>
            <a:spLocks noGrp="1"/>
          </p:cNvSpPr>
          <p:nvPr/>
        </p:nvSpPr>
        <p:spPr>
          <a:xfrm>
            <a:off x="609600" y="312420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4F27FD7-B000-4F7C-A02C-6FFAE988FC46}"/>
              </a:ext>
            </a:extLst>
          </p:cNvPr>
          <p:cNvSpPr>
            <a:spLocks noGrp="1"/>
          </p:cNvSpPr>
          <p:nvPr/>
        </p:nvSpPr>
        <p:spPr>
          <a:xfrm>
            <a:off x="838200" y="332422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5–14 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5B2D90EB-000F-48B4-8DA0-A01AA42F0B47}"/>
              </a:ext>
            </a:extLst>
          </p:cNvPr>
          <p:cNvSpPr>
            <a:spLocks noGrp="1"/>
          </p:cNvSpPr>
          <p:nvPr/>
        </p:nvSpPr>
        <p:spPr>
          <a:xfrm>
            <a:off x="838200" y="375285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B6C50F1-A451-4CE6-B6E9-12CD760AAB76}"/>
              </a:ext>
            </a:extLst>
          </p:cNvPr>
          <p:cNvSpPr>
            <a:spLocks noGrp="1"/>
          </p:cNvSpPr>
          <p:nvPr/>
        </p:nvSpPr>
        <p:spPr>
          <a:xfrm>
            <a:off x="952500" y="37909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執行比對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EA1B315-0333-43AB-8278-E60BCBD625D0}"/>
              </a:ext>
            </a:extLst>
          </p:cNvPr>
          <p:cNvSpPr>
            <a:spLocks noGrp="1"/>
          </p:cNvSpPr>
          <p:nvPr/>
        </p:nvSpPr>
        <p:spPr>
          <a:xfrm>
            <a:off x="2724150" y="333375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818033-BA3E-4997-8DFA-D19185BF7C87}"/>
              </a:ext>
            </a:extLst>
          </p:cNvPr>
          <p:cNvSpPr>
            <a:spLocks noGrp="1"/>
          </p:cNvSpPr>
          <p:nvPr/>
        </p:nvSpPr>
        <p:spPr>
          <a:xfrm>
            <a:off x="3009900" y="329565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產出checklist，標出今天到期的工務圖審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3C13CF9-14FA-4271-BF42-4EE12A11C737}"/>
              </a:ext>
            </a:extLst>
          </p:cNvPr>
          <p:cNvSpPr>
            <a:spLocks noGrp="1"/>
          </p:cNvSpPr>
          <p:nvPr/>
        </p:nvSpPr>
        <p:spPr>
          <a:xfrm>
            <a:off x="7067550" y="331470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CA6DFBF-944F-4DDB-B778-2BDE53F4BCE6}"/>
              </a:ext>
            </a:extLst>
          </p:cNvPr>
          <p:cNvSpPr>
            <a:spLocks noGrp="1"/>
          </p:cNvSpPr>
          <p:nvPr/>
        </p:nvSpPr>
        <p:spPr>
          <a:xfrm>
            <a:off x="7334250" y="329565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7067F6C-78F1-408A-924B-84FEC948EDDA}"/>
              </a:ext>
            </a:extLst>
          </p:cNvPr>
          <p:cNvSpPr>
            <a:spLocks noGrp="1"/>
          </p:cNvSpPr>
          <p:nvPr/>
        </p:nvSpPr>
        <p:spPr>
          <a:xfrm>
            <a:off x="7334250" y="356235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退場點交有沒有被漏排？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0241FD4B-1844-4E5C-A348-2BFCEADE2178}"/>
              </a:ext>
            </a:extLst>
          </p:cNvPr>
          <p:cNvSpPr>
            <a:spLocks noGrp="1"/>
          </p:cNvSpPr>
          <p:nvPr/>
        </p:nvSpPr>
        <p:spPr>
          <a:xfrm>
            <a:off x="609600" y="4552950"/>
            <a:ext cx="10972800" cy="1219200"/>
          </a:xfrm>
          <a:prstGeom prst="roundRect">
            <a:avLst>
              <a:gd name="adj" fmla="val 14063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FE909E8-13C7-416D-9B41-11640CBA0B5C}"/>
              </a:ext>
            </a:extLst>
          </p:cNvPr>
          <p:cNvSpPr>
            <a:spLocks noGrp="1"/>
          </p:cNvSpPr>
          <p:nvPr/>
        </p:nvSpPr>
        <p:spPr>
          <a:xfrm>
            <a:off x="838200" y="4752975"/>
            <a:ext cx="1619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14–20 分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FBB641A1-D27D-41F5-9E55-D1746A845AE9}"/>
              </a:ext>
            </a:extLst>
          </p:cNvPr>
          <p:cNvSpPr>
            <a:spLocks noGrp="1"/>
          </p:cNvSpPr>
          <p:nvPr/>
        </p:nvSpPr>
        <p:spPr>
          <a:xfrm>
            <a:off x="838200" y="5181600"/>
            <a:ext cx="895350" cy="2857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EF7E088-B301-49ED-BA4E-4539D69C235B}"/>
              </a:ext>
            </a:extLst>
          </p:cNvPr>
          <p:cNvSpPr>
            <a:spLocks noGrp="1"/>
          </p:cNvSpPr>
          <p:nvPr/>
        </p:nvSpPr>
        <p:spPr>
          <a:xfrm>
            <a:off x="952500" y="52197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主管修正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D60F9EA-B28A-4DD3-A41A-1474A5D1353D}"/>
              </a:ext>
            </a:extLst>
          </p:cNvPr>
          <p:cNvSpPr>
            <a:spLocks noGrp="1"/>
          </p:cNvSpPr>
          <p:nvPr/>
        </p:nvSpPr>
        <p:spPr>
          <a:xfrm>
            <a:off x="2724150" y="4762500"/>
            <a:ext cx="9525" cy="8001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26ACFFB-6A48-4214-9D37-5806CA04BE16}"/>
              </a:ext>
            </a:extLst>
          </p:cNvPr>
          <p:cNvSpPr>
            <a:spLocks noGrp="1"/>
          </p:cNvSpPr>
          <p:nvPr/>
        </p:nvSpPr>
        <p:spPr>
          <a:xfrm>
            <a:off x="3009900" y="4724400"/>
            <a:ext cx="3810000" cy="704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1">
                <a:solidFill>
                  <a:srgbClr val="18131E"/>
                </a:solidFill>
              </a:defRPr>
            </a:pPr>
            <a:r>
              <a:rPr sz="1800" b="1">
                <a:solidFill>
                  <a:srgbClr val="18131E"/>
                </a:solidFill>
              </a:rPr>
              <a:t>追問工務圖審逾期的因應方式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A3403E9-BD04-4461-8E67-5D3015CC30BA}"/>
              </a:ext>
            </a:extLst>
          </p:cNvPr>
          <p:cNvSpPr>
            <a:spLocks noGrp="1"/>
          </p:cNvSpPr>
          <p:nvPr/>
        </p:nvSpPr>
        <p:spPr>
          <a:xfrm>
            <a:off x="7067550" y="4743450"/>
            <a:ext cx="9525" cy="83820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33C8B37-5E6B-4E62-AD62-916E44FF93E9}"/>
              </a:ext>
            </a:extLst>
          </p:cNvPr>
          <p:cNvSpPr>
            <a:spLocks noGrp="1"/>
          </p:cNvSpPr>
          <p:nvPr/>
        </p:nvSpPr>
        <p:spPr>
          <a:xfrm>
            <a:off x="733425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0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成品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12DE10E-EB8A-4165-ABC1-61F5266087E2}"/>
              </a:ext>
            </a:extLst>
          </p:cNvPr>
          <p:cNvSpPr>
            <a:spLocks noGrp="1"/>
          </p:cNvSpPr>
          <p:nvPr/>
        </p:nvSpPr>
        <p:spPr>
          <a:xfrm>
            <a:off x="7334250" y="4991100"/>
            <a:ext cx="38862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402B56"/>
                </a:solidFill>
              </a:defRPr>
            </a:pPr>
            <a:r>
              <a:rPr sz="1800" b="0">
                <a:solidFill>
                  <a:srgbClr val="402B56"/>
                </a:solidFill>
              </a:rPr>
              <a:t>checklist＋時程表＋5份通知函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0757AD5-5B8E-4396-9A11-0BBFA7F6F342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E1696054-5B3B-4D84-920B-242D0862C163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BC309C93-AC8C-49A6-9BB3-B9F9D7858BAE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B3A8DDE-8411-4A38-BA46-26C97FB9047B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Work 能做很久，但重要動作仍要主管把關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A9DFD97-D0DE-40D0-B12C-EAD69EB149B9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69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94C1B8-94A0-431E-BC62-FCF8AF54E01F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B855C5C9-669D-4F7A-8077-582507C23038}"/>
              </a:ext>
            </a:extLst>
          </p:cNvPr>
          <p:cNvSpPr>
            <a:spLocks noGrp="1"/>
          </p:cNvSpPr>
          <p:nvPr/>
        </p:nvSpPr>
        <p:spPr>
          <a:xfrm>
            <a:off x="609600" y="17145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9BF9692-D53C-403C-81F5-8C8629E67805}"/>
              </a:ext>
            </a:extLst>
          </p:cNvPr>
          <p:cNvSpPr>
            <a:spLocks noGrp="1"/>
          </p:cNvSpPr>
          <p:nvPr/>
        </p:nvSpPr>
        <p:spPr>
          <a:xfrm>
            <a:off x="819150" y="19240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0A89DA-1F9A-4207-AD5F-092742C926E9}"/>
              </a:ext>
            </a:extLst>
          </p:cNvPr>
          <p:cNvSpPr>
            <a:spLocks noGrp="1"/>
          </p:cNvSpPr>
          <p:nvPr/>
        </p:nvSpPr>
        <p:spPr>
          <a:xfrm>
            <a:off x="819150" y="19526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1FA07B-2BE0-407D-9310-4E7FD26129E4}"/>
              </a:ext>
            </a:extLst>
          </p:cNvPr>
          <p:cNvSpPr>
            <a:spLocks noGrp="1"/>
          </p:cNvSpPr>
          <p:nvPr/>
        </p:nvSpPr>
        <p:spPr>
          <a:xfrm>
            <a:off x="1238250" y="19050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來源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AAEFEE-3DEA-4A45-9FB2-3CCAF81017B0}"/>
              </a:ext>
            </a:extLst>
          </p:cNvPr>
          <p:cNvSpPr>
            <a:spLocks noGrp="1"/>
          </p:cNvSpPr>
          <p:nvPr/>
        </p:nvSpPr>
        <p:spPr>
          <a:xfrm>
            <a:off x="819150" y="24003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指定哪些檔案、網站與 Apps 可用；高風險結論回查原始來源。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8924DF24-9990-4F94-9BB7-D0AFD5F8BD8F}"/>
              </a:ext>
            </a:extLst>
          </p:cNvPr>
          <p:cNvSpPr>
            <a:spLocks noGrp="1"/>
          </p:cNvSpPr>
          <p:nvPr/>
        </p:nvSpPr>
        <p:spPr>
          <a:xfrm>
            <a:off x="6096000" y="17145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393E6AB-01F3-4EC0-AF95-EE261280FD3B}"/>
              </a:ext>
            </a:extLst>
          </p:cNvPr>
          <p:cNvSpPr>
            <a:spLocks noGrp="1"/>
          </p:cNvSpPr>
          <p:nvPr/>
        </p:nvSpPr>
        <p:spPr>
          <a:xfrm>
            <a:off x="6305550" y="1924050"/>
            <a:ext cx="304800" cy="304800"/>
          </a:xfrm>
          <a:prstGeom prst="ellipse">
            <a:avLst/>
          </a:prstGeom>
          <a:solidFill>
            <a:srgbClr val="D96C3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3DAC62-32B6-45DA-A023-0A784F7FD19A}"/>
              </a:ext>
            </a:extLst>
          </p:cNvPr>
          <p:cNvSpPr>
            <a:spLocks noGrp="1"/>
          </p:cNvSpPr>
          <p:nvPr/>
        </p:nvSpPr>
        <p:spPr>
          <a:xfrm>
            <a:off x="6305550" y="19526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EE325F-B4D7-4A62-A16D-79E1BC7462D9}"/>
              </a:ext>
            </a:extLst>
          </p:cNvPr>
          <p:cNvSpPr>
            <a:spLocks noGrp="1"/>
          </p:cNvSpPr>
          <p:nvPr/>
        </p:nvSpPr>
        <p:spPr>
          <a:xfrm>
            <a:off x="6724650" y="19050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數字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DB0D65-84F3-4388-8D6F-19D44966E7F0}"/>
              </a:ext>
            </a:extLst>
          </p:cNvPr>
          <p:cNvSpPr>
            <a:spLocks noGrp="1"/>
          </p:cNvSpPr>
          <p:nvPr/>
        </p:nvSpPr>
        <p:spPr>
          <a:xfrm>
            <a:off x="6305550" y="24003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財務、租約、預測與 KPI 由資料 Owner 驗算；標示模擬或實際。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1DD1909B-F2C7-4C58-9355-A4032A8E34F8}"/>
              </a:ext>
            </a:extLst>
          </p:cNvPr>
          <p:cNvSpPr>
            <a:spLocks noGrp="1"/>
          </p:cNvSpPr>
          <p:nvPr/>
        </p:nvSpPr>
        <p:spPr>
          <a:xfrm>
            <a:off x="609600" y="33909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AEA9B348-23A0-4E2B-BEBF-809E8A6ACA9E}"/>
              </a:ext>
            </a:extLst>
          </p:cNvPr>
          <p:cNvSpPr>
            <a:spLocks noGrp="1"/>
          </p:cNvSpPr>
          <p:nvPr/>
        </p:nvSpPr>
        <p:spPr>
          <a:xfrm>
            <a:off x="819150" y="36004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F0FC17-BC92-48DE-8E51-6B07DA215128}"/>
              </a:ext>
            </a:extLst>
          </p:cNvPr>
          <p:cNvSpPr>
            <a:spLocks noGrp="1"/>
          </p:cNvSpPr>
          <p:nvPr/>
        </p:nvSpPr>
        <p:spPr>
          <a:xfrm>
            <a:off x="819150" y="36290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44D17E2-C2E8-439A-ABEF-617B31590080}"/>
              </a:ext>
            </a:extLst>
          </p:cNvPr>
          <p:cNvSpPr>
            <a:spLocks noGrp="1"/>
          </p:cNvSpPr>
          <p:nvPr/>
        </p:nvSpPr>
        <p:spPr>
          <a:xfrm>
            <a:off x="1238250" y="35814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外部動作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D82B47B-7313-405E-A9EC-005AB1528BA8}"/>
              </a:ext>
            </a:extLst>
          </p:cNvPr>
          <p:cNvSpPr>
            <a:spLocks noGrp="1"/>
          </p:cNvSpPr>
          <p:nvPr/>
        </p:nvSpPr>
        <p:spPr>
          <a:xfrm>
            <a:off x="819150" y="40767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寄信、更新文件、排程或寫入外部系統前，先確認範圍與內容。</a:t>
            </a:r>
          </a:p>
        </p:txBody>
      </p: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B6653B07-E918-4D68-9C82-93AAB53CF42C}"/>
              </a:ext>
            </a:extLst>
          </p:cNvPr>
          <p:cNvSpPr>
            <a:spLocks noGrp="1"/>
          </p:cNvSpPr>
          <p:nvPr/>
        </p:nvSpPr>
        <p:spPr>
          <a:xfrm>
            <a:off x="6096000" y="3390900"/>
            <a:ext cx="5257800" cy="142875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470C08B-0DCF-40BC-B49F-C00E36148EE7}"/>
              </a:ext>
            </a:extLst>
          </p:cNvPr>
          <p:cNvSpPr>
            <a:spLocks noGrp="1"/>
          </p:cNvSpPr>
          <p:nvPr/>
        </p:nvSpPr>
        <p:spPr>
          <a:xfrm>
            <a:off x="6305550" y="3600450"/>
            <a:ext cx="304800" cy="3048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AC9EF55-FEB4-4849-8DBC-040F8E08C083}"/>
              </a:ext>
            </a:extLst>
          </p:cNvPr>
          <p:cNvSpPr>
            <a:spLocks noGrp="1"/>
          </p:cNvSpPr>
          <p:nvPr/>
        </p:nvSpPr>
        <p:spPr>
          <a:xfrm>
            <a:off x="6305550" y="3629025"/>
            <a:ext cx="3048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0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1D892E5-E686-456B-94AE-3E255C3FC087}"/>
              </a:ext>
            </a:extLst>
          </p:cNvPr>
          <p:cNvSpPr>
            <a:spLocks noGrp="1"/>
          </p:cNvSpPr>
          <p:nvPr/>
        </p:nvSpPr>
        <p:spPr>
          <a:xfrm>
            <a:off x="6724650" y="3581400"/>
            <a:ext cx="434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交付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DBE5D3B-DDC5-4E7C-91E8-17BFE7258473}"/>
              </a:ext>
            </a:extLst>
          </p:cNvPr>
          <p:cNvSpPr>
            <a:spLocks noGrp="1"/>
          </p:cNvSpPr>
          <p:nvPr/>
        </p:nvSpPr>
        <p:spPr>
          <a:xfrm>
            <a:off x="6305550" y="4076700"/>
            <a:ext cx="48387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檢查格式、對象、成功標準與未解問題；不要只看文筆。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0D387C9F-CEE6-465D-84C8-A3F9AA5DAA57}"/>
              </a:ext>
            </a:extLst>
          </p:cNvPr>
          <p:cNvSpPr>
            <a:spLocks noGrp="1"/>
          </p:cNvSpPr>
          <p:nvPr/>
        </p:nvSpPr>
        <p:spPr>
          <a:xfrm>
            <a:off x="609600" y="5276850"/>
            <a:ext cx="10972800" cy="819150"/>
          </a:xfrm>
          <a:prstGeom prst="roundRect">
            <a:avLst>
              <a:gd name="adj" fmla="val 20930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EBD7465-756E-4321-B623-07CE1130B51C}"/>
              </a:ext>
            </a:extLst>
          </p:cNvPr>
          <p:cNvSpPr>
            <a:spLocks noGrp="1"/>
          </p:cNvSpPr>
          <p:nvPr/>
        </p:nvSpPr>
        <p:spPr>
          <a:xfrm>
            <a:off x="838200" y="5476875"/>
            <a:ext cx="1428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主管驗收句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960C1F8-343C-4E88-AF02-FB02DF16C0D1}"/>
              </a:ext>
            </a:extLst>
          </p:cNvPr>
          <p:cNvSpPr>
            <a:spLocks noGrp="1"/>
          </p:cNvSpPr>
          <p:nvPr/>
        </p:nvSpPr>
        <p:spPr>
          <a:xfrm>
            <a:off x="2343150" y="5429250"/>
            <a:ext cx="8858250" cy="4286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「請列出你使用的來源、仍不確定的假設、未完成事項，以及需要我批准的動作。」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146B536-9A21-4832-96AD-68746F913A7B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來源：OpenAI Help Center｜ChatGPT Work and Codex（2026-07）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057F9753-DA1B-4D71-A7D7-A0FC8378AAF9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07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32A4141E-3C20-4C23-839B-880C1CAC956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630DEE-8806-4E43-9976-2876235216D5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第 1 小時｜把分散資料變成可引用洞察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66421E-ADCA-416B-8D31-C74240E8EB17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07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25EA9B5-C31E-4891-984C-B7556AB21EF7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9A0C06-3F7C-471B-82CF-C26F685F992E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106680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NotebookLM 的任務不是幫你縮短文件，而是建立一個可追溯的決策情報室。</a:t>
            </a: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3"/>
          <a:srcRect l="2857" r="2857"/>
          <a:stretch>
            <a:fillRect/>
          </a:stretch>
        </p:blipFill>
        <p:spPr>
          <a:xfrm>
            <a:off x="609600" y="2047875"/>
            <a:ext cx="2514600" cy="2000250"/>
          </a:xfrm>
          <a:prstGeom prst="roundRect">
            <a:avLst>
              <a:gd name="adj" fmla="val 7619"/>
            </a:avLst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7D3E563-DBC0-4DCB-AA85-BE8A36832C92}"/>
              </a:ext>
            </a:extLst>
          </p:cNvPr>
          <p:cNvSpPr>
            <a:spLocks noGrp="1"/>
          </p:cNvSpPr>
          <p:nvPr/>
        </p:nvSpPr>
        <p:spPr>
          <a:xfrm>
            <a:off x="609600" y="3476625"/>
            <a:ext cx="2514600" cy="571500"/>
          </a:xfrm>
          <a:prstGeom prst="rect">
            <a:avLst/>
          </a:prstGeom>
          <a:solidFill>
            <a:srgbClr val="2D1D3E">
              <a:alpha val="80000"/>
            </a:srgbClr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AC55F8-99EA-4AC9-BDA8-D0606A1BA032}"/>
              </a:ext>
            </a:extLst>
          </p:cNvPr>
          <p:cNvSpPr>
            <a:spLocks noGrp="1"/>
          </p:cNvSpPr>
          <p:nvPr/>
        </p:nvSpPr>
        <p:spPr>
          <a:xfrm>
            <a:off x="762000" y="3552825"/>
            <a:ext cx="22098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營運資料</a:t>
            </a:r>
          </a:p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業績與客流</a:t>
            </a: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4"/>
          <a:srcRect l="2857" r="2857"/>
          <a:stretch>
            <a:fillRect/>
          </a:stretch>
        </p:blipFill>
        <p:spPr>
          <a:xfrm>
            <a:off x="3352800" y="2047875"/>
            <a:ext cx="2514600" cy="2000250"/>
          </a:xfrm>
          <a:prstGeom prst="roundRect">
            <a:avLst>
              <a:gd name="adj" fmla="val 7619"/>
            </a:avLst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BAEE4C7-C428-4DA5-B433-9DBFD79C2560}"/>
              </a:ext>
            </a:extLst>
          </p:cNvPr>
          <p:cNvSpPr>
            <a:spLocks noGrp="1"/>
          </p:cNvSpPr>
          <p:nvPr/>
        </p:nvSpPr>
        <p:spPr>
          <a:xfrm>
            <a:off x="3352800" y="3476625"/>
            <a:ext cx="2514600" cy="571500"/>
          </a:xfrm>
          <a:prstGeom prst="rect">
            <a:avLst/>
          </a:prstGeom>
          <a:solidFill>
            <a:srgbClr val="2D1D3E">
              <a:alpha val="80000"/>
            </a:srgbClr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233469-30EB-4F6B-B69D-1B0BE2F20716}"/>
              </a:ext>
            </a:extLst>
          </p:cNvPr>
          <p:cNvSpPr>
            <a:spLocks noGrp="1"/>
          </p:cNvSpPr>
          <p:nvPr/>
        </p:nvSpPr>
        <p:spPr>
          <a:xfrm>
            <a:off x="3505200" y="3552825"/>
            <a:ext cx="22098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財務資料</a:t>
            </a:r>
          </a:p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預算與成本</a:t>
            </a:r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5"/>
          <a:srcRect l="2857" r="2857"/>
          <a:stretch>
            <a:fillRect/>
          </a:stretch>
        </p:blipFill>
        <p:spPr>
          <a:xfrm>
            <a:off x="6096000" y="2047875"/>
            <a:ext cx="2514600" cy="2000250"/>
          </a:xfrm>
          <a:prstGeom prst="roundRect">
            <a:avLst>
              <a:gd name="adj" fmla="val 7619"/>
            </a:avLst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761CE09-0652-4E71-B6D9-52A0B2CE8E95}"/>
              </a:ext>
            </a:extLst>
          </p:cNvPr>
          <p:cNvSpPr>
            <a:spLocks noGrp="1"/>
          </p:cNvSpPr>
          <p:nvPr/>
        </p:nvSpPr>
        <p:spPr>
          <a:xfrm>
            <a:off x="6096000" y="3476625"/>
            <a:ext cx="2514600" cy="571500"/>
          </a:xfrm>
          <a:prstGeom prst="rect">
            <a:avLst/>
          </a:prstGeom>
          <a:solidFill>
            <a:srgbClr val="2D1D3E">
              <a:alpha val="80000"/>
            </a:srgbClr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E1D5637-9BE6-4272-AA35-B43BDF544AC0}"/>
              </a:ext>
            </a:extLst>
          </p:cNvPr>
          <p:cNvSpPr>
            <a:spLocks noGrp="1"/>
          </p:cNvSpPr>
          <p:nvPr/>
        </p:nvSpPr>
        <p:spPr>
          <a:xfrm>
            <a:off x="6248400" y="3552825"/>
            <a:ext cx="22098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市場情報</a:t>
            </a:r>
          </a:p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競品與商圈</a:t>
            </a: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6"/>
          <a:srcRect l="2857" r="2857"/>
          <a:stretch>
            <a:fillRect/>
          </a:stretch>
        </p:blipFill>
        <p:spPr>
          <a:xfrm>
            <a:off x="8839200" y="2047875"/>
            <a:ext cx="2514600" cy="2000250"/>
          </a:xfrm>
          <a:prstGeom prst="roundRect">
            <a:avLst>
              <a:gd name="adj" fmla="val 7619"/>
            </a:avLst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38EA8A5-F29F-41FE-B0FA-88FE7F792245}"/>
              </a:ext>
            </a:extLst>
          </p:cNvPr>
          <p:cNvSpPr>
            <a:spLocks noGrp="1"/>
          </p:cNvSpPr>
          <p:nvPr/>
        </p:nvSpPr>
        <p:spPr>
          <a:xfrm>
            <a:off x="8839200" y="3476625"/>
            <a:ext cx="2514600" cy="571500"/>
          </a:xfrm>
          <a:prstGeom prst="rect">
            <a:avLst/>
          </a:prstGeom>
          <a:solidFill>
            <a:srgbClr val="2D1D3E">
              <a:alpha val="80000"/>
            </a:srgbClr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45CB8D5-2C52-4BA8-9EA4-F14E3468BCC8}"/>
              </a:ext>
            </a:extLst>
          </p:cNvPr>
          <p:cNvSpPr>
            <a:spLocks noGrp="1"/>
          </p:cNvSpPr>
          <p:nvPr/>
        </p:nvSpPr>
        <p:spPr>
          <a:xfrm>
            <a:off x="8991600" y="3552825"/>
            <a:ext cx="22098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會議脈絡</a:t>
            </a:r>
          </a:p>
          <a:p>
            <a:pPr algn="l">
              <a:buNone/>
              <a:defRPr sz="1275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要求與決議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5317F65-C02F-47BC-A43E-F2174D1AC505}"/>
              </a:ext>
            </a:extLst>
          </p:cNvPr>
          <p:cNvSpPr>
            <a:spLocks noGrp="1"/>
          </p:cNvSpPr>
          <p:nvPr/>
        </p:nvSpPr>
        <p:spPr>
          <a:xfrm>
            <a:off x="609600" y="4362450"/>
            <a:ext cx="10972800" cy="1524000"/>
          </a:xfrm>
          <a:prstGeom prst="roundRect">
            <a:avLst>
              <a:gd name="adj" fmla="val 11250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2535C8E-6C87-44D4-961D-FA73AD9BCA83}"/>
              </a:ext>
            </a:extLst>
          </p:cNvPr>
          <p:cNvSpPr>
            <a:spLocks noGrp="1"/>
          </p:cNvSpPr>
          <p:nvPr/>
        </p:nvSpPr>
        <p:spPr>
          <a:xfrm>
            <a:off x="857250" y="46101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常見現況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23A6B49-B03B-4EA3-80ED-1A5A339FEB0C}"/>
              </a:ext>
            </a:extLst>
          </p:cNvPr>
          <p:cNvSpPr>
            <a:spLocks noGrp="1"/>
          </p:cNvSpPr>
          <p:nvPr/>
        </p:nvSpPr>
        <p:spPr>
          <a:xfrm>
            <a:off x="857250" y="4972050"/>
            <a:ext cx="3143250" cy="857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402B56"/>
                </a:solidFill>
              </a:defRPr>
            </a:pPr>
            <a:r>
              <a:rPr sz="1950" b="0">
                <a:solidFill>
                  <a:srgbClr val="402B56"/>
                </a:solidFill>
              </a:rPr>
              <a:t>資料散在報表、簡報、郵件與人的記憶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D7767D7-003A-4ED4-BE38-0C31EC40EF6B}"/>
              </a:ext>
            </a:extLst>
          </p:cNvPr>
          <p:cNvSpPr>
            <a:spLocks noGrp="1"/>
          </p:cNvSpPr>
          <p:nvPr/>
        </p:nvSpPr>
        <p:spPr>
          <a:xfrm>
            <a:off x="4114800" y="4619625"/>
            <a:ext cx="9525" cy="9334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8C113BD-3FA9-427B-AC3B-F4649EE2E84E}"/>
              </a:ext>
            </a:extLst>
          </p:cNvPr>
          <p:cNvSpPr>
            <a:spLocks noGrp="1"/>
          </p:cNvSpPr>
          <p:nvPr/>
        </p:nvSpPr>
        <p:spPr>
          <a:xfrm>
            <a:off x="4381500" y="46101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第一小時目標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11EFE31-F9BC-4928-A138-6C9A157D20E5}"/>
              </a:ext>
            </a:extLst>
          </p:cNvPr>
          <p:cNvSpPr>
            <a:spLocks noGrp="1"/>
          </p:cNvSpPr>
          <p:nvPr/>
        </p:nvSpPr>
        <p:spPr>
          <a:xfrm>
            <a:off x="4381500" y="4972050"/>
            <a:ext cx="3143250" cy="857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0">
                <a:solidFill>
                  <a:srgbClr val="402B56"/>
                </a:solidFill>
              </a:defRPr>
            </a:pPr>
            <a:r>
              <a:rPr sz="1950" b="0">
                <a:solidFill>
                  <a:srgbClr val="402B56"/>
                </a:solidFill>
              </a:rPr>
              <a:t>同一個問題跨來源比對，找出異常、矛盾與缺口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192733C-828B-4A2C-B087-63373E3F3B4D}"/>
              </a:ext>
            </a:extLst>
          </p:cNvPr>
          <p:cNvSpPr>
            <a:spLocks noGrp="1"/>
          </p:cNvSpPr>
          <p:nvPr/>
        </p:nvSpPr>
        <p:spPr>
          <a:xfrm>
            <a:off x="7639050" y="4619625"/>
            <a:ext cx="9525" cy="9334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9138A04-290E-4C35-B096-5D5CF9805AFA}"/>
              </a:ext>
            </a:extLst>
          </p:cNvPr>
          <p:cNvSpPr>
            <a:spLocks noGrp="1"/>
          </p:cNvSpPr>
          <p:nvPr/>
        </p:nvSpPr>
        <p:spPr>
          <a:xfrm>
            <a:off x="7905750" y="4610100"/>
            <a:ext cx="31432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小組產出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DD3685A-C6AB-44E6-B404-C7C0D64D862C}"/>
              </a:ext>
            </a:extLst>
          </p:cNvPr>
          <p:cNvSpPr>
            <a:spLocks noGrp="1"/>
          </p:cNvSpPr>
          <p:nvPr/>
        </p:nvSpPr>
        <p:spPr>
          <a:xfrm>
            <a:off x="7905750" y="4972050"/>
            <a:ext cx="3143250" cy="857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425" b="1">
                <a:solidFill>
                  <a:srgbClr val="402B56"/>
                </a:solidFill>
              </a:defRPr>
            </a:pPr>
            <a:r>
              <a:rPr sz="1950" b="1">
                <a:solidFill>
                  <a:srgbClr val="402B56"/>
                </a:solidFill>
              </a:rPr>
              <a:t>3 條含來源、數字、管理意涵的洞察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F8CBA5C-6B27-4230-8C8A-451E53C79C92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9ABD9897-67BD-425F-AD30-FB6EBFEA9B9C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2706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rcRect l="12253" r="12253"/>
          <a:stretch>
            <a:fillRect/>
          </a:stretch>
        </p:blipFill>
        <p:spPr>
          <a:xfrm>
            <a:off x="8048625" y="0"/>
            <a:ext cx="4143375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DE2BADC-E41C-4B75-8FB6-8EAC9B497422}"/>
              </a:ext>
            </a:extLst>
          </p:cNvPr>
          <p:cNvSpPr>
            <a:spLocks noGrp="1"/>
          </p:cNvSpPr>
          <p:nvPr/>
        </p:nvSpPr>
        <p:spPr>
          <a:xfrm>
            <a:off x="7620000" y="0"/>
            <a:ext cx="1047750" cy="6858000"/>
          </a:xfrm>
          <a:prstGeom prst="rect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25475" y="400050"/>
            <a:ext cx="1587500" cy="5524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DC84B23-4238-458E-A750-13A25DF28749}"/>
              </a:ext>
            </a:extLst>
          </p:cNvPr>
          <p:cNvSpPr>
            <a:spLocks noGrp="1"/>
          </p:cNvSpPr>
          <p:nvPr/>
        </p:nvSpPr>
        <p:spPr>
          <a:xfrm>
            <a:off x="609600" y="1352550"/>
            <a:ext cx="619125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850" b="1">
                <a:solidFill>
                  <a:srgbClr val="FFFFFF"/>
                </a:solidFill>
              </a:defRPr>
            </a:pPr>
            <a:r>
              <a:rPr sz="3000" b="1">
                <a:solidFill>
                  <a:srgbClr val="FFFFFF"/>
                </a:solidFill>
              </a:rPr>
              <a:t>下一步｜打造 AI 年度規劃作戰室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D7E390-4DD7-42BF-9994-A1134FF3ADC8}"/>
              </a:ext>
            </a:extLst>
          </p:cNvPr>
          <p:cNvSpPr>
            <a:spLocks noGrp="1"/>
          </p:cNvSpPr>
          <p:nvPr/>
        </p:nvSpPr>
        <p:spPr>
          <a:xfrm>
            <a:off x="609600" y="2190750"/>
            <a:ext cx="5334000" cy="685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800" b="0">
                <a:solidFill>
                  <a:srgbClr val="E7DDED"/>
                </a:solidFill>
              </a:defRPr>
            </a:pPr>
            <a:r>
              <a:rPr sz="1950" b="0">
                <a:solidFill>
                  <a:srgbClr val="E7DDED"/>
                </a:solidFill>
              </a:rPr>
              <a:t>先做一個部門、一個決策、</a:t>
            </a:r>
          </a:p>
          <a:p>
            <a:pPr algn="l">
              <a:buNone/>
              <a:defRPr sz="1800" b="0">
                <a:solidFill>
                  <a:srgbClr val="E7DDED"/>
                </a:solidFill>
              </a:defRPr>
            </a:pPr>
            <a:r>
              <a:rPr sz="1950" b="0">
                <a:solidFill>
                  <a:srgbClr val="E7DDED"/>
                </a:solidFill>
              </a:rPr>
              <a:t>一份可驗證交付。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38680FD-DE44-4829-B23A-DE49CB0F9226}"/>
              </a:ext>
            </a:extLst>
          </p:cNvPr>
          <p:cNvSpPr>
            <a:spLocks noGrp="1"/>
          </p:cNvSpPr>
          <p:nvPr/>
        </p:nvSpPr>
        <p:spPr>
          <a:xfrm>
            <a:off x="647700" y="3105150"/>
            <a:ext cx="419100" cy="41910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16FB9B-CCB9-465B-8692-0CC3427EDEC5}"/>
              </a:ext>
            </a:extLst>
          </p:cNvPr>
          <p:cNvSpPr>
            <a:spLocks noGrp="1"/>
          </p:cNvSpPr>
          <p:nvPr/>
        </p:nvSpPr>
        <p:spPr>
          <a:xfrm>
            <a:off x="647700" y="3209925"/>
            <a:ext cx="4191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W1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E051FC-19D1-44A7-92A5-BD5105C9AB66}"/>
              </a:ext>
            </a:extLst>
          </p:cNvPr>
          <p:cNvSpPr>
            <a:spLocks noGrp="1"/>
          </p:cNvSpPr>
          <p:nvPr/>
        </p:nvSpPr>
        <p:spPr>
          <a:xfrm>
            <a:off x="1238250" y="3124200"/>
            <a:ext cx="11430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選決策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AF2DEA-F98B-4919-A60E-178385D2B869}"/>
              </a:ext>
            </a:extLst>
          </p:cNvPr>
          <p:cNvSpPr>
            <a:spLocks noGrp="1"/>
          </p:cNvSpPr>
          <p:nvPr/>
        </p:nvSpPr>
        <p:spPr>
          <a:xfrm>
            <a:off x="2457450" y="3105150"/>
            <a:ext cx="4619625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FFFFFF"/>
                </a:solidFill>
              </a:defRPr>
            </a:pPr>
            <a:r>
              <a:rPr sz="1650" b="0">
                <a:solidFill>
                  <a:srgbClr val="FFFFFF"/>
                </a:solidFill>
              </a:rPr>
              <a:t>挑一個 30 天內真的要拍板的年度計畫問題；指定 Owner。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0C889B9-A327-458E-9321-0636EB7DBB84}"/>
              </a:ext>
            </a:extLst>
          </p:cNvPr>
          <p:cNvSpPr>
            <a:spLocks noGrp="1"/>
          </p:cNvSpPr>
          <p:nvPr/>
        </p:nvSpPr>
        <p:spPr>
          <a:xfrm>
            <a:off x="647700" y="3810000"/>
            <a:ext cx="419100" cy="41910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A91CE3-17FC-4E42-BFC9-5D9C204B9ADD}"/>
              </a:ext>
            </a:extLst>
          </p:cNvPr>
          <p:cNvSpPr>
            <a:spLocks noGrp="1"/>
          </p:cNvSpPr>
          <p:nvPr/>
        </p:nvSpPr>
        <p:spPr>
          <a:xfrm>
            <a:off x="647700" y="3914775"/>
            <a:ext cx="4191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W2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B778BB-6B5C-4BCC-81AF-54F3F77B8B85}"/>
              </a:ext>
            </a:extLst>
          </p:cNvPr>
          <p:cNvSpPr>
            <a:spLocks noGrp="1"/>
          </p:cNvSpPr>
          <p:nvPr/>
        </p:nvSpPr>
        <p:spPr>
          <a:xfrm>
            <a:off x="1238250" y="3829050"/>
            <a:ext cx="11430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建資料包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57091CB-C09D-443F-959F-EE6DBEC234F7}"/>
              </a:ext>
            </a:extLst>
          </p:cNvPr>
          <p:cNvSpPr>
            <a:spLocks noGrp="1"/>
          </p:cNvSpPr>
          <p:nvPr/>
        </p:nvSpPr>
        <p:spPr>
          <a:xfrm>
            <a:off x="2457450" y="3810000"/>
            <a:ext cx="4619625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FFFFFF"/>
                </a:solidFill>
              </a:defRPr>
            </a:pPr>
            <a:r>
              <a:rPr sz="1650" b="0">
                <a:solidFill>
                  <a:srgbClr val="FFFFFF"/>
                </a:solidFill>
              </a:rPr>
              <a:t>整理 10–20 份必要來源；完成權限、口徑與版本檢查。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C6A016E-4BAC-44E5-B5DB-079BF080EC7D}"/>
              </a:ext>
            </a:extLst>
          </p:cNvPr>
          <p:cNvSpPr>
            <a:spLocks noGrp="1"/>
          </p:cNvSpPr>
          <p:nvPr/>
        </p:nvSpPr>
        <p:spPr>
          <a:xfrm>
            <a:off x="647700" y="4514850"/>
            <a:ext cx="419100" cy="4191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55E577D-FD7C-4565-899B-D7679E65E5D8}"/>
              </a:ext>
            </a:extLst>
          </p:cNvPr>
          <p:cNvSpPr>
            <a:spLocks noGrp="1"/>
          </p:cNvSpPr>
          <p:nvPr/>
        </p:nvSpPr>
        <p:spPr>
          <a:xfrm>
            <a:off x="647700" y="4619625"/>
            <a:ext cx="4191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W3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37A5FB-521A-4DCA-AACF-3B4792014595}"/>
              </a:ext>
            </a:extLst>
          </p:cNvPr>
          <p:cNvSpPr>
            <a:spLocks noGrp="1"/>
          </p:cNvSpPr>
          <p:nvPr/>
        </p:nvSpPr>
        <p:spPr>
          <a:xfrm>
            <a:off x="1238250" y="4533900"/>
            <a:ext cx="11430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跑工作流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A7D9EDD-2C43-4614-AD19-3C56047EA1A8}"/>
              </a:ext>
            </a:extLst>
          </p:cNvPr>
          <p:cNvSpPr>
            <a:spLocks noGrp="1"/>
          </p:cNvSpPr>
          <p:nvPr/>
        </p:nvSpPr>
        <p:spPr>
          <a:xfrm>
            <a:off x="2457450" y="4514850"/>
            <a:ext cx="4619625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FFFFFF"/>
                </a:solidFill>
              </a:defRPr>
            </a:pPr>
            <a:r>
              <a:rPr sz="1650" b="0">
                <a:solidFill>
                  <a:srgbClr val="FFFFFF"/>
                </a:solidFill>
              </a:rPr>
              <a:t>NotebookLM 挖洞察；ChatGPT Work 產三案與一頁計畫。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DA706091-1E6E-4F83-B62D-0C6D0191F24F}"/>
              </a:ext>
            </a:extLst>
          </p:cNvPr>
          <p:cNvSpPr>
            <a:spLocks noGrp="1"/>
          </p:cNvSpPr>
          <p:nvPr/>
        </p:nvSpPr>
        <p:spPr>
          <a:xfrm>
            <a:off x="647700" y="5219700"/>
            <a:ext cx="419100" cy="419100"/>
          </a:xfrm>
          <a:prstGeom prst="ellipse">
            <a:avLst/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9F47D2E-8EBB-4A6D-AF94-16B22DEF15C8}"/>
              </a:ext>
            </a:extLst>
          </p:cNvPr>
          <p:cNvSpPr>
            <a:spLocks noGrp="1"/>
          </p:cNvSpPr>
          <p:nvPr/>
        </p:nvSpPr>
        <p:spPr>
          <a:xfrm>
            <a:off x="647700" y="5324475"/>
            <a:ext cx="4191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W4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ACFA5FA-6900-4FEC-A43F-27D57B0D5207}"/>
              </a:ext>
            </a:extLst>
          </p:cNvPr>
          <p:cNvSpPr>
            <a:spLocks noGrp="1"/>
          </p:cNvSpPr>
          <p:nvPr/>
        </p:nvSpPr>
        <p:spPr>
          <a:xfrm>
            <a:off x="1238250" y="5238750"/>
            <a:ext cx="11430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EA1D76"/>
                </a:solidFill>
              </a:defRPr>
            </a:pPr>
            <a:r>
              <a:rPr sz="1800" b="1">
                <a:solidFill>
                  <a:srgbClr val="EA1D76"/>
                </a:solidFill>
              </a:rPr>
              <a:t>驗證價值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3D7CB88-D5F9-4827-9EC6-9B3296E4909F}"/>
              </a:ext>
            </a:extLst>
          </p:cNvPr>
          <p:cNvSpPr>
            <a:spLocks noGrp="1"/>
          </p:cNvSpPr>
          <p:nvPr/>
        </p:nvSpPr>
        <p:spPr>
          <a:xfrm>
            <a:off x="2457450" y="5219700"/>
            <a:ext cx="4619625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FFFFFF"/>
                </a:solidFill>
              </a:defRPr>
            </a:pPr>
            <a:r>
              <a:rPr sz="1650" b="0">
                <a:solidFill>
                  <a:srgbClr val="FFFFFF"/>
                </a:solidFill>
              </a:rPr>
              <a:t>比較準備時間、引用正確率、決策清晰度與行動完成率。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404FE072-D2AD-4BD8-ADE8-30F22F1721DB}"/>
              </a:ext>
            </a:extLst>
          </p:cNvPr>
          <p:cNvSpPr>
            <a:spLocks noGrp="1"/>
          </p:cNvSpPr>
          <p:nvPr/>
        </p:nvSpPr>
        <p:spPr>
          <a:xfrm>
            <a:off x="609600" y="6076950"/>
            <a:ext cx="6477000" cy="438150"/>
          </a:xfrm>
          <a:prstGeom prst="roundRect">
            <a:avLst>
              <a:gd name="adj" fmla="val 30435"/>
            </a:avLst>
          </a:prstGeom>
          <a:solidFill>
            <a:srgbClr val="FFFFFF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D9EBDAA-5DE1-474A-B1A5-6A74531A8782}"/>
              </a:ext>
            </a:extLst>
          </p:cNvPr>
          <p:cNvSpPr>
            <a:spLocks noGrp="1"/>
          </p:cNvSpPr>
          <p:nvPr/>
        </p:nvSpPr>
        <p:spPr>
          <a:xfrm>
            <a:off x="800100" y="6181725"/>
            <a:ext cx="60960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402B56"/>
                </a:solidFill>
              </a:defRPr>
            </a:pPr>
            <a:r>
              <a:rPr sz="1350" b="1">
                <a:solidFill>
                  <a:srgbClr val="402B56"/>
                </a:solidFill>
              </a:rPr>
              <a:t>成功標準：更快找到根據、做出取捨、形成 Owner 與下一步</a:t>
            </a:r>
          </a:p>
        </p:txBody>
      </p:sp>
    </p:spTree>
    <p:extLst>
      <p:ext uri="{BB962C8B-B14F-4D97-AF65-F5344CB8AC3E}">
        <p14:creationId xmlns:p14="http://schemas.microsoft.com/office/powerpoint/2010/main" val="6386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041209F4-AF5A-42AE-891F-B739C7515FC5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C97F1C-D7E2-4163-806B-10BB171E075E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NotebookLM 是「有來源的思考助手」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E8F791-29CE-4180-A3DC-9EA765B291DE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08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AE3362-3A6C-4BC8-BCC5-2210047FE2D5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8250F71F-AA10-41E6-921C-795031060FAA}"/>
              </a:ext>
            </a:extLst>
          </p:cNvPr>
          <p:cNvSpPr>
            <a:spLocks noGrp="1"/>
          </p:cNvSpPr>
          <p:nvPr/>
        </p:nvSpPr>
        <p:spPr>
          <a:xfrm>
            <a:off x="6096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871F4-6C8B-485F-B68C-846602D12491}"/>
              </a:ext>
            </a:extLst>
          </p:cNvPr>
          <p:cNvSpPr>
            <a:spLocks noGrp="1"/>
          </p:cNvSpPr>
          <p:nvPr/>
        </p:nvSpPr>
        <p:spPr>
          <a:xfrm>
            <a:off x="8001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01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B2262D-7160-478B-B3C0-B9D7470D82FB}"/>
              </a:ext>
            </a:extLst>
          </p:cNvPr>
          <p:cNvSpPr>
            <a:spLocks noGrp="1"/>
          </p:cNvSpPr>
          <p:nvPr/>
        </p:nvSpPr>
        <p:spPr>
          <a:xfrm>
            <a:off x="8001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選來源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EC917B-438C-4CFB-991A-6721BB9DAEBC}"/>
              </a:ext>
            </a:extLst>
          </p:cNvPr>
          <p:cNvSpPr>
            <a:spLocks noGrp="1"/>
          </p:cNvSpPr>
          <p:nvPr/>
        </p:nvSpPr>
        <p:spPr>
          <a:xfrm>
            <a:off x="8001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只勾選本次決策需要的文件，避免資料污染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41023448-51D9-4411-9501-A4A880A4B08E}"/>
              </a:ext>
            </a:extLst>
          </p:cNvPr>
          <p:cNvSpPr>
            <a:spLocks noGrp="1"/>
          </p:cNvSpPr>
          <p:nvPr/>
        </p:nvSpPr>
        <p:spPr>
          <a:xfrm>
            <a:off x="31813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B97B7A-B07B-493A-B236-71B9819B9B75}"/>
              </a:ext>
            </a:extLst>
          </p:cNvPr>
          <p:cNvSpPr>
            <a:spLocks noGrp="1"/>
          </p:cNvSpPr>
          <p:nvPr/>
        </p:nvSpPr>
        <p:spPr>
          <a:xfrm>
            <a:off x="31813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A89DFF24-E883-4663-A167-D3194350F001}"/>
              </a:ext>
            </a:extLst>
          </p:cNvPr>
          <p:cNvSpPr>
            <a:spLocks noGrp="1"/>
          </p:cNvSpPr>
          <p:nvPr/>
        </p:nvSpPr>
        <p:spPr>
          <a:xfrm>
            <a:off x="33528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AA08F7-71B3-454F-BF12-67FB18D7526C}"/>
              </a:ext>
            </a:extLst>
          </p:cNvPr>
          <p:cNvSpPr>
            <a:spLocks noGrp="1"/>
          </p:cNvSpPr>
          <p:nvPr/>
        </p:nvSpPr>
        <p:spPr>
          <a:xfrm>
            <a:off x="35433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134C78-A0B6-4D95-99AB-F392CADF1CD5}"/>
              </a:ext>
            </a:extLst>
          </p:cNvPr>
          <p:cNvSpPr>
            <a:spLocks noGrp="1"/>
          </p:cNvSpPr>
          <p:nvPr/>
        </p:nvSpPr>
        <p:spPr>
          <a:xfrm>
            <a:off x="35433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先問問題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B31DC12-A71A-4AFF-B272-7E196842B206}"/>
              </a:ext>
            </a:extLst>
          </p:cNvPr>
          <p:cNvSpPr>
            <a:spLocks noGrp="1"/>
          </p:cNvSpPr>
          <p:nvPr/>
        </p:nvSpPr>
        <p:spPr>
          <a:xfrm>
            <a:off x="35433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請它建立五問框架，不要一開始就叫它摘要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F9FC88A-C433-4372-925F-FBB6CBA3B726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B8E23D3-36C2-433E-AE74-234F4BB2427A}"/>
              </a:ext>
            </a:extLst>
          </p:cNvPr>
          <p:cNvSpPr>
            <a:spLocks noGrp="1"/>
          </p:cNvSpPr>
          <p:nvPr/>
        </p:nvSpPr>
        <p:spPr>
          <a:xfrm>
            <a:off x="59245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74FB7BDA-8F39-4389-B0C1-925D72F6259B}"/>
              </a:ext>
            </a:extLst>
          </p:cNvPr>
          <p:cNvSpPr>
            <a:spLocks noGrp="1"/>
          </p:cNvSpPr>
          <p:nvPr/>
        </p:nvSpPr>
        <p:spPr>
          <a:xfrm>
            <a:off x="60960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B77DB61-BB21-4C63-86D5-008BB68C484C}"/>
              </a:ext>
            </a:extLst>
          </p:cNvPr>
          <p:cNvSpPr>
            <a:spLocks noGrp="1"/>
          </p:cNvSpPr>
          <p:nvPr/>
        </p:nvSpPr>
        <p:spPr>
          <a:xfrm>
            <a:off x="62865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03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4CD3D6C-6013-4A8A-8A1E-0D77F53C7ABA}"/>
              </a:ext>
            </a:extLst>
          </p:cNvPr>
          <p:cNvSpPr>
            <a:spLocks noGrp="1"/>
          </p:cNvSpPr>
          <p:nvPr/>
        </p:nvSpPr>
        <p:spPr>
          <a:xfrm>
            <a:off x="62865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核對引用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71899B-3751-4C4C-A99B-CA8691C0B141}"/>
              </a:ext>
            </a:extLst>
          </p:cNvPr>
          <p:cNvSpPr>
            <a:spLocks noGrp="1"/>
          </p:cNvSpPr>
          <p:nvPr/>
        </p:nvSpPr>
        <p:spPr>
          <a:xfrm>
            <a:off x="62865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點回原文，確認數字、期間、單位與定義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CC7EB93-A1FB-4898-83DF-24B4F15E3DD6}"/>
              </a:ext>
            </a:extLst>
          </p:cNvPr>
          <p:cNvSpPr>
            <a:spLocks noGrp="1"/>
          </p:cNvSpPr>
          <p:nvPr/>
        </p:nvSpPr>
        <p:spPr>
          <a:xfrm>
            <a:off x="8667750" y="2838450"/>
            <a:ext cx="342900" cy="3429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F2D1E5B-8796-4A04-921A-9BE67FDC63C0}"/>
              </a:ext>
            </a:extLst>
          </p:cNvPr>
          <p:cNvSpPr>
            <a:spLocks noGrp="1"/>
          </p:cNvSpPr>
          <p:nvPr/>
        </p:nvSpPr>
        <p:spPr>
          <a:xfrm>
            <a:off x="8667750" y="2857500"/>
            <a:ext cx="3429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→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EDACBF7B-333D-4BEE-BD5E-11D031531B1A}"/>
              </a:ext>
            </a:extLst>
          </p:cNvPr>
          <p:cNvSpPr>
            <a:spLocks noGrp="1"/>
          </p:cNvSpPr>
          <p:nvPr/>
        </p:nvSpPr>
        <p:spPr>
          <a:xfrm>
            <a:off x="8839200" y="1809750"/>
            <a:ext cx="2514600" cy="238125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58A16AA-B48D-41FA-B6C3-18160FB11F8C}"/>
              </a:ext>
            </a:extLst>
          </p:cNvPr>
          <p:cNvSpPr>
            <a:spLocks noGrp="1"/>
          </p:cNvSpPr>
          <p:nvPr/>
        </p:nvSpPr>
        <p:spPr>
          <a:xfrm>
            <a:off x="9029700" y="2000250"/>
            <a:ext cx="4953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04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685B0C6-3085-4E23-A79C-5654D3B1152F}"/>
              </a:ext>
            </a:extLst>
          </p:cNvPr>
          <p:cNvSpPr>
            <a:spLocks noGrp="1"/>
          </p:cNvSpPr>
          <p:nvPr/>
        </p:nvSpPr>
        <p:spPr>
          <a:xfrm>
            <a:off x="9029700" y="2409825"/>
            <a:ext cx="21336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650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固化輸出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A9E2C-4242-4956-B823-4832EF44C227}"/>
              </a:ext>
            </a:extLst>
          </p:cNvPr>
          <p:cNvSpPr>
            <a:spLocks noGrp="1"/>
          </p:cNvSpPr>
          <p:nvPr/>
        </p:nvSpPr>
        <p:spPr>
          <a:xfrm>
            <a:off x="9029700" y="2914650"/>
            <a:ext cx="21336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0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把好洞察存成筆記，轉成會議或年報來源</a:t>
            </a:r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F9C8C40E-700F-4B1B-BA47-E66AFDA04468}"/>
              </a:ext>
            </a:extLst>
          </p:cNvPr>
          <p:cNvSpPr>
            <a:spLocks noGrp="1"/>
          </p:cNvSpPr>
          <p:nvPr/>
        </p:nvSpPr>
        <p:spPr>
          <a:xfrm>
            <a:off x="609600" y="4533900"/>
            <a:ext cx="5238750" cy="1257300"/>
          </a:xfrm>
          <a:prstGeom prst="roundRect">
            <a:avLst>
              <a:gd name="adj" fmla="val 13636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FA7CC9-4592-4AE2-98F5-652F7BA4C279}"/>
              </a:ext>
            </a:extLst>
          </p:cNvPr>
          <p:cNvSpPr>
            <a:spLocks noGrp="1"/>
          </p:cNvSpPr>
          <p:nvPr/>
        </p:nvSpPr>
        <p:spPr>
          <a:xfrm>
            <a:off x="83820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適合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5579FAF-806F-427C-B7CB-B6F6DC018490}"/>
              </a:ext>
            </a:extLst>
          </p:cNvPr>
          <p:cNvSpPr>
            <a:spLocks noGrp="1"/>
          </p:cNvSpPr>
          <p:nvPr/>
        </p:nvSpPr>
        <p:spPr>
          <a:xfrm>
            <a:off x="838200" y="5067300"/>
            <a:ext cx="44767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跨文件整理、找矛盾、</a:t>
            </a:r>
          </a:p>
          <a:p>
            <a:pPr algn="l">
              <a:buNone/>
              <a:defRPr sz="1575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準備會議與建立共同事實</a:t>
            </a:r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id="{034068ED-DC7D-4342-A786-6A0DE5D89BA0}"/>
              </a:ext>
            </a:extLst>
          </p:cNvPr>
          <p:cNvSpPr>
            <a:spLocks noGrp="1"/>
          </p:cNvSpPr>
          <p:nvPr/>
        </p:nvSpPr>
        <p:spPr>
          <a:xfrm>
            <a:off x="6076950" y="4533900"/>
            <a:ext cx="5505450" cy="1257300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9525">
            <a:solidFill>
              <a:srgbClr val="E8DFD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0BC8D59-5B5F-48BA-9A1A-13DCA5496560}"/>
              </a:ext>
            </a:extLst>
          </p:cNvPr>
          <p:cNvSpPr>
            <a:spLocks noGrp="1"/>
          </p:cNvSpPr>
          <p:nvPr/>
        </p:nvSpPr>
        <p:spPr>
          <a:xfrm>
            <a:off x="6324600" y="4724400"/>
            <a:ext cx="9525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12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不取代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A30A310-76AD-4F19-BCA5-10A426FAB385}"/>
              </a:ext>
            </a:extLst>
          </p:cNvPr>
          <p:cNvSpPr>
            <a:spLocks noGrp="1"/>
          </p:cNvSpPr>
          <p:nvPr/>
        </p:nvSpPr>
        <p:spPr>
          <a:xfrm>
            <a:off x="6324600" y="5067300"/>
            <a:ext cx="4762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75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BI 即時數據、正式財務系統、</a:t>
            </a:r>
          </a:p>
          <a:p>
            <a:pPr algn="l">
              <a:buNone/>
              <a:defRPr sz="1575" b="1">
                <a:solidFill>
                  <a:srgbClr val="402B56"/>
                </a:solidFill>
              </a:defRPr>
            </a:pPr>
            <a:r>
              <a:rPr sz="2100" b="1">
                <a:solidFill>
                  <a:srgbClr val="402B56"/>
                </a:solidFill>
              </a:rPr>
              <a:t>統計預測與最終管理判斷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5467B52-3DE7-4357-BEA8-BC395C49471C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22DBD248-732E-4ADB-8CC7-36612A291447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37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0D181632-1DE7-41F2-9300-18F841BD7C47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6858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975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主管教學｜NotebookLM × ChatGPT Work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15C73F-EBF6-4C66-BE49-C5232F2F5BA6}"/>
              </a:ext>
            </a:extLst>
          </p:cNvPr>
          <p:cNvSpPr>
            <a:spLocks noGrp="1"/>
          </p:cNvSpPr>
          <p:nvPr/>
        </p:nvSpPr>
        <p:spPr>
          <a:xfrm>
            <a:off x="609600" y="638175"/>
            <a:ext cx="1009650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2550" b="1">
                <a:solidFill>
                  <a:srgbClr val="402B56"/>
                </a:solidFill>
              </a:defRPr>
            </a:pPr>
            <a:r>
              <a:rPr sz="3300" b="1">
                <a:solidFill>
                  <a:srgbClr val="402B56"/>
                </a:solidFill>
              </a:rPr>
              <a:t>一個 Notebook，只服務一個明確決策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006A7D-C2E9-45E6-975C-107513565412}"/>
              </a:ext>
            </a:extLst>
          </p:cNvPr>
          <p:cNvSpPr>
            <a:spLocks noGrp="1"/>
          </p:cNvSpPr>
          <p:nvPr/>
        </p:nvSpPr>
        <p:spPr>
          <a:xfrm>
            <a:off x="11049000" y="400050"/>
            <a:ext cx="5334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r">
              <a:buNone/>
              <a:defRPr sz="1200" b="1">
                <a:solidFill>
                  <a:srgbClr val="706879"/>
                </a:solidFill>
              </a:defRPr>
            </a:pPr>
            <a:r>
              <a:rPr sz="1350" b="1">
                <a:solidFill>
                  <a:srgbClr val="706879"/>
                </a:solidFill>
              </a:rPr>
              <a:t>09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6E9083-8623-4239-B329-E479A95C11AF}"/>
              </a:ext>
            </a:extLst>
          </p:cNvPr>
          <p:cNvSpPr>
            <a:spLocks noGrp="1"/>
          </p:cNvSpPr>
          <p:nvPr/>
        </p:nvSpPr>
        <p:spPr>
          <a:xfrm>
            <a:off x="609600" y="1247775"/>
            <a:ext cx="10972800" cy="19050"/>
          </a:xfrm>
          <a:prstGeom prst="rect">
            <a:avLst/>
          </a:prstGeom>
          <a:solidFill>
            <a:srgbClr val="E8DFD8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BACB10-A653-4ED4-AB7F-C07801074524}"/>
              </a:ext>
            </a:extLst>
          </p:cNvPr>
          <p:cNvSpPr>
            <a:spLocks noGrp="1"/>
          </p:cNvSpPr>
          <p:nvPr/>
        </p:nvSpPr>
        <p:spPr>
          <a:xfrm>
            <a:off x="609600" y="1409700"/>
            <a:ext cx="9144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500" b="0">
                <a:solidFill>
                  <a:srgbClr val="18131E"/>
                </a:solidFill>
              </a:defRPr>
            </a:pPr>
            <a:r>
              <a:rPr sz="1950" b="0">
                <a:solidFill>
                  <a:srgbClr val="18131E"/>
                </a:solidFill>
              </a:rPr>
              <a:t>示範本題：2027 年度計畫要把資源優先放在哪裡？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4A41334F-83C1-422A-AA33-3D6C6422F8A3}"/>
              </a:ext>
            </a:extLst>
          </p:cNvPr>
          <p:cNvSpPr>
            <a:spLocks noGrp="1"/>
          </p:cNvSpPr>
          <p:nvPr/>
        </p:nvSpPr>
        <p:spPr>
          <a:xfrm>
            <a:off x="6096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EEE8F3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0F70A95-730B-472C-B96D-3022C0527B9C}"/>
              </a:ext>
            </a:extLst>
          </p:cNvPr>
          <p:cNvSpPr>
            <a:spLocks noGrp="1"/>
          </p:cNvSpPr>
          <p:nvPr/>
        </p:nvSpPr>
        <p:spPr>
          <a:xfrm>
            <a:off x="8001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A｜內部基準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B047D2-1300-4758-A9F0-21FD54FFDA9C}"/>
              </a:ext>
            </a:extLst>
          </p:cNvPr>
          <p:cNvSpPr>
            <a:spLocks noGrp="1"/>
          </p:cNvSpPr>
          <p:nvPr/>
        </p:nvSpPr>
        <p:spPr>
          <a:xfrm>
            <a:off x="8001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2025–2026 月報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預算與實績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會員／來客趨勢</a:t>
            </a: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33BFD5D8-B329-4C70-919D-F90A978977D4}"/>
              </a:ext>
            </a:extLst>
          </p:cNvPr>
          <p:cNvSpPr>
            <a:spLocks noGrp="1"/>
          </p:cNvSpPr>
          <p:nvPr/>
        </p:nvSpPr>
        <p:spPr>
          <a:xfrm>
            <a:off x="33528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F9E5EE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6DD388-76CF-456A-9B24-5D48CE476850}"/>
              </a:ext>
            </a:extLst>
          </p:cNvPr>
          <p:cNvSpPr>
            <a:spLocks noGrp="1"/>
          </p:cNvSpPr>
          <p:nvPr/>
        </p:nvSpPr>
        <p:spPr>
          <a:xfrm>
            <a:off x="35433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B｜外部變化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2922DE7-2591-4C30-8DA0-2A42FED6A448}"/>
              </a:ext>
            </a:extLst>
          </p:cNvPr>
          <p:cNvSpPr>
            <a:spLocks noGrp="1"/>
          </p:cNvSpPr>
          <p:nvPr/>
        </p:nvSpPr>
        <p:spPr>
          <a:xfrm>
            <a:off x="35433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大江／華泰動態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青埔商圈趨勢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產業與政策訊號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14131F0E-9CAB-402B-9DD7-F53BFF56AE19}"/>
              </a:ext>
            </a:extLst>
          </p:cNvPr>
          <p:cNvSpPr>
            <a:spLocks noGrp="1"/>
          </p:cNvSpPr>
          <p:nvPr/>
        </p:nvSpPr>
        <p:spPr>
          <a:xfrm>
            <a:off x="60960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E6EFEA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1E8F706-858F-4389-9D2C-0263E01CB48A}"/>
              </a:ext>
            </a:extLst>
          </p:cNvPr>
          <p:cNvSpPr>
            <a:spLocks noGrp="1"/>
          </p:cNvSpPr>
          <p:nvPr/>
        </p:nvSpPr>
        <p:spPr>
          <a:xfrm>
            <a:off x="62865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C｜執行經驗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B6AE0A-8190-49B1-9B09-4F2A8DBBC621}"/>
              </a:ext>
            </a:extLst>
          </p:cNvPr>
          <p:cNvSpPr>
            <a:spLocks noGrp="1"/>
          </p:cNvSpPr>
          <p:nvPr/>
        </p:nvSpPr>
        <p:spPr>
          <a:xfrm>
            <a:off x="62865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檔期復盤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租戶／跨部門會議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客訴與異常紀錄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77DF533C-3036-4DF4-A01E-3B16C0AFBB54}"/>
              </a:ext>
            </a:extLst>
          </p:cNvPr>
          <p:cNvSpPr>
            <a:spLocks noGrp="1"/>
          </p:cNvSpPr>
          <p:nvPr/>
        </p:nvSpPr>
        <p:spPr>
          <a:xfrm>
            <a:off x="8839200" y="2047875"/>
            <a:ext cx="2514600" cy="2000250"/>
          </a:xfrm>
          <a:prstGeom prst="roundRect">
            <a:avLst>
              <a:gd name="adj" fmla="val 8571"/>
            </a:avLst>
          </a:prstGeom>
          <a:solidFill>
            <a:srgbClr val="F4EADB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01B5B67-026D-4B4A-BEB2-AC6C5CA9605D}"/>
              </a:ext>
            </a:extLst>
          </p:cNvPr>
          <p:cNvSpPr>
            <a:spLocks noGrp="1"/>
          </p:cNvSpPr>
          <p:nvPr/>
        </p:nvSpPr>
        <p:spPr>
          <a:xfrm>
            <a:off x="9029700" y="2257425"/>
            <a:ext cx="21336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275" b="1">
                <a:solidFill>
                  <a:srgbClr val="402B56"/>
                </a:solidFill>
              </a:defRPr>
            </a:pPr>
            <a:r>
              <a:rPr sz="1800" b="1">
                <a:solidFill>
                  <a:srgbClr val="402B56"/>
                </a:solidFill>
              </a:rPr>
              <a:t>D｜策略邊界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EFA7E24-15CF-4E56-91E5-41EF16D35D6C}"/>
              </a:ext>
            </a:extLst>
          </p:cNvPr>
          <p:cNvSpPr>
            <a:spLocks noGrp="1"/>
          </p:cNvSpPr>
          <p:nvPr/>
        </p:nvSpPr>
        <p:spPr>
          <a:xfrm>
            <a:off x="9029700" y="2752725"/>
            <a:ext cx="2133600" cy="1009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董事會目標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資本支出限制</a:t>
            </a:r>
          </a:p>
          <a:p>
            <a:pPr algn="l">
              <a:buNone/>
              <a:defRPr sz="1350" b="0">
                <a:solidFill>
                  <a:srgbClr val="18131E"/>
                </a:solidFill>
              </a:defRPr>
            </a:pPr>
            <a:r>
              <a:rPr sz="1800" b="0">
                <a:solidFill>
                  <a:srgbClr val="18131E"/>
                </a:solidFill>
              </a:rPr>
              <a:t>權限與風險規範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EA9A96F2-872B-48C6-ACF4-EEE6FFBEF9C1}"/>
              </a:ext>
            </a:extLst>
          </p:cNvPr>
          <p:cNvSpPr>
            <a:spLocks noGrp="1"/>
          </p:cNvSpPr>
          <p:nvPr/>
        </p:nvSpPr>
        <p:spPr>
          <a:xfrm>
            <a:off x="609600" y="4400550"/>
            <a:ext cx="10972800" cy="1352550"/>
          </a:xfrm>
          <a:prstGeom prst="roundRect">
            <a:avLst>
              <a:gd name="adj" fmla="val 12676"/>
            </a:avLst>
          </a:prstGeom>
          <a:solidFill>
            <a:srgbClr val="402B5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04CB5B0-9CB9-4426-8209-7A42B824511E}"/>
              </a:ext>
            </a:extLst>
          </p:cNvPr>
          <p:cNvSpPr>
            <a:spLocks noGrp="1"/>
          </p:cNvSpPr>
          <p:nvPr/>
        </p:nvSpPr>
        <p:spPr>
          <a:xfrm>
            <a:off x="838200" y="4619625"/>
            <a:ext cx="10477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1050" b="1">
                <a:solidFill>
                  <a:srgbClr val="EA1D76"/>
                </a:solidFill>
              </a:defRPr>
            </a:pPr>
            <a:r>
              <a:rPr sz="1350" b="1">
                <a:solidFill>
                  <a:srgbClr val="EA1D76"/>
                </a:solidFill>
              </a:rPr>
              <a:t>建本設定</a:t>
            </a: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1D0097E5-93DE-4698-B6D3-27F4632C4C26}"/>
              </a:ext>
            </a:extLst>
          </p:cNvPr>
          <p:cNvSpPr>
            <a:spLocks noGrp="1"/>
          </p:cNvSpPr>
          <p:nvPr/>
        </p:nvSpPr>
        <p:spPr>
          <a:xfrm>
            <a:off x="2076450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248AF8E-04F8-460F-A1B7-52FB899692AC}"/>
              </a:ext>
            </a:extLst>
          </p:cNvPr>
          <p:cNvSpPr>
            <a:spLocks noGrp="1"/>
          </p:cNvSpPr>
          <p:nvPr/>
        </p:nvSpPr>
        <p:spPr>
          <a:xfrm>
            <a:off x="2076450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10F7EF3-63BC-42E9-9FEF-F6B38C474F67}"/>
              </a:ext>
            </a:extLst>
          </p:cNvPr>
          <p:cNvSpPr>
            <a:spLocks noGrp="1"/>
          </p:cNvSpPr>
          <p:nvPr/>
        </p:nvSpPr>
        <p:spPr>
          <a:xfrm>
            <a:off x="1885950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資料截止日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4607CC53-8BA3-449F-AFF9-58773D3A7A8C}"/>
              </a:ext>
            </a:extLst>
          </p:cNvPr>
          <p:cNvSpPr>
            <a:spLocks noGrp="1"/>
          </p:cNvSpPr>
          <p:nvPr/>
        </p:nvSpPr>
        <p:spPr>
          <a:xfrm>
            <a:off x="3838575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B36C6AB-82F6-4E3C-8DF1-2BFB98A33E3E}"/>
              </a:ext>
            </a:extLst>
          </p:cNvPr>
          <p:cNvSpPr>
            <a:spLocks noGrp="1"/>
          </p:cNvSpPr>
          <p:nvPr/>
        </p:nvSpPr>
        <p:spPr>
          <a:xfrm>
            <a:off x="3838575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64AA32A-5C31-4B3B-84EB-F7679192F6AA}"/>
              </a:ext>
            </a:extLst>
          </p:cNvPr>
          <p:cNvSpPr>
            <a:spLocks noGrp="1"/>
          </p:cNvSpPr>
          <p:nvPr/>
        </p:nvSpPr>
        <p:spPr>
          <a:xfrm>
            <a:off x="3648075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文件 Owner</a:t>
            </a: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3B283B22-F2A5-4EF1-B061-E3B0E4660452}"/>
              </a:ext>
            </a:extLst>
          </p:cNvPr>
          <p:cNvSpPr>
            <a:spLocks noGrp="1"/>
          </p:cNvSpPr>
          <p:nvPr/>
        </p:nvSpPr>
        <p:spPr>
          <a:xfrm>
            <a:off x="5600700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C0C8467-9B1C-4434-ABA4-CEBA6CE4C498}"/>
              </a:ext>
            </a:extLst>
          </p:cNvPr>
          <p:cNvSpPr>
            <a:spLocks noGrp="1"/>
          </p:cNvSpPr>
          <p:nvPr/>
        </p:nvSpPr>
        <p:spPr>
          <a:xfrm>
            <a:off x="5600700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7C1674-8D02-40A1-9844-646E262C3571}"/>
              </a:ext>
            </a:extLst>
          </p:cNvPr>
          <p:cNvSpPr>
            <a:spLocks noGrp="1"/>
          </p:cNvSpPr>
          <p:nvPr/>
        </p:nvSpPr>
        <p:spPr>
          <a:xfrm>
            <a:off x="5410200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機密等級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3A05BBFB-8DFB-4197-AB79-C467DBA82B18}"/>
              </a:ext>
            </a:extLst>
          </p:cNvPr>
          <p:cNvSpPr>
            <a:spLocks noGrp="1"/>
          </p:cNvSpPr>
          <p:nvPr/>
        </p:nvSpPr>
        <p:spPr>
          <a:xfrm>
            <a:off x="7362825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CB89CBA-53DE-4401-BEF8-E88FFC0632E8}"/>
              </a:ext>
            </a:extLst>
          </p:cNvPr>
          <p:cNvSpPr>
            <a:spLocks noGrp="1"/>
          </p:cNvSpPr>
          <p:nvPr/>
        </p:nvSpPr>
        <p:spPr>
          <a:xfrm>
            <a:off x="7362825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5FCEE18-6B8F-4FE5-9DD9-68D1D5C60461}"/>
              </a:ext>
            </a:extLst>
          </p:cNvPr>
          <p:cNvSpPr>
            <a:spLocks noGrp="1"/>
          </p:cNvSpPr>
          <p:nvPr/>
        </p:nvSpPr>
        <p:spPr>
          <a:xfrm>
            <a:off x="7172325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版本命名</a:t>
            </a: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8313C3BD-6A33-4803-88F4-C703FAFFC4A5}"/>
              </a:ext>
            </a:extLst>
          </p:cNvPr>
          <p:cNvSpPr>
            <a:spLocks noGrp="1"/>
          </p:cNvSpPr>
          <p:nvPr/>
        </p:nvSpPr>
        <p:spPr>
          <a:xfrm>
            <a:off x="9124950" y="4676775"/>
            <a:ext cx="285750" cy="28575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E1C3E3F-8F2A-4AE6-9D20-7DD261205DA3}"/>
              </a:ext>
            </a:extLst>
          </p:cNvPr>
          <p:cNvSpPr>
            <a:spLocks noGrp="1"/>
          </p:cNvSpPr>
          <p:nvPr/>
        </p:nvSpPr>
        <p:spPr>
          <a:xfrm>
            <a:off x="9124950" y="4714875"/>
            <a:ext cx="285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90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41E61FC-1851-4CED-8941-0A9963450B8C}"/>
              </a:ext>
            </a:extLst>
          </p:cNvPr>
          <p:cNvSpPr>
            <a:spLocks noGrp="1"/>
          </p:cNvSpPr>
          <p:nvPr/>
        </p:nvSpPr>
        <p:spPr>
          <a:xfrm>
            <a:off x="8934450" y="5114925"/>
            <a:ext cx="952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ctr">
              <a:buNone/>
              <a:defRPr sz="1125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成功問題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9211551-809D-4519-B997-128A5097A410}"/>
              </a:ext>
            </a:extLst>
          </p:cNvPr>
          <p:cNvSpPr>
            <a:spLocks noGrp="1"/>
          </p:cNvSpPr>
          <p:nvPr/>
        </p:nvSpPr>
        <p:spPr>
          <a:xfrm>
            <a:off x="838200" y="5514975"/>
            <a:ext cx="90487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825" b="0">
                <a:solidFill>
                  <a:srgbClr val="D8CDDF"/>
                </a:solidFill>
              </a:defRPr>
            </a:pPr>
            <a:r>
              <a:rPr sz="1350" b="0">
                <a:solidFill>
                  <a:srgbClr val="D8CDDF"/>
                </a:solidFill>
              </a:rPr>
              <a:t>範例：FY2027_年度計畫｜資料截至 2026-06-30｜Owner：部門主管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856BEC0-09F5-49C5-906F-67C64D30DBC3}"/>
              </a:ext>
            </a:extLst>
          </p:cNvPr>
          <p:cNvSpPr>
            <a:spLocks noGrp="1"/>
          </p:cNvSpPr>
          <p:nvPr/>
        </p:nvSpPr>
        <p:spPr>
          <a:xfrm>
            <a:off x="609600" y="6515100"/>
            <a:ext cx="9906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t"/>
          <a:lstStyle/>
          <a:p>
            <a:pPr algn="l">
              <a:buNone/>
              <a:defRPr sz="750" b="0">
                <a:solidFill>
                  <a:srgbClr val="706879"/>
                </a:solidFill>
              </a:defRPr>
            </a:pPr>
            <a:r>
              <a:rPr sz="1350" b="0">
                <a:solidFill>
                  <a:srgbClr val="706879"/>
                </a:solidFill>
              </a:rPr>
              <a:t>台茂主管班教學初稿｜案例數字為模擬資料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AA0547D5-1313-4DD8-A7C8-CB9B4E23DB11}"/>
              </a:ext>
            </a:extLst>
          </p:cNvPr>
          <p:cNvSpPr>
            <a:spLocks noGrp="1"/>
          </p:cNvSpPr>
          <p:nvPr/>
        </p:nvSpPr>
        <p:spPr>
          <a:xfrm>
            <a:off x="11382375" y="6534150"/>
            <a:ext cx="76200" cy="76200"/>
          </a:xfrm>
          <a:prstGeom prst="ellipse">
            <a:avLst/>
          </a:prstGeom>
          <a:solidFill>
            <a:srgbClr val="EA1D76"/>
          </a:solidFill>
          <a:ln w="0">
            <a:noFill/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95252"/>
      </p:ext>
    </p:extLst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5204</Words>
  <Application>Microsoft Macintosh PowerPoint</Application>
  <DocSecurity>0</DocSecurity>
  <PresentationFormat>寬螢幕</PresentationFormat>
  <Paragraphs>1425</Paragraphs>
  <Slides>70</Slides>
  <Notes>39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72" baseType="lpstr">
      <vt:lpstr>Calibri</vt:lpstr>
      <vt:lpstr>ChatGPT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Jerry Chang</cp:lastModifiedBy>
  <cp:revision>2</cp:revision>
  <dcterms:created xsi:type="dcterms:W3CDTF">2026-07-19T11:55:57Z</dcterms:created>
  <dcterms:modified xsi:type="dcterms:W3CDTF">2026-07-20T00:36:34Z</dcterms:modified>
</cp:coreProperties>
</file>